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2"/>
  </p:notesMasterIdLst>
  <p:sldIdLst>
    <p:sldId id="264" r:id="rId3"/>
    <p:sldId id="1164" r:id="rId4"/>
    <p:sldId id="1163" r:id="rId5"/>
    <p:sldId id="1165" r:id="rId6"/>
    <p:sldId id="1166" r:id="rId7"/>
    <p:sldId id="714" r:id="rId8"/>
    <p:sldId id="715" r:id="rId9"/>
    <p:sldId id="258" r:id="rId10"/>
    <p:sldId id="645" r:id="rId11"/>
    <p:sldId id="675" r:id="rId13"/>
    <p:sldId id="676" r:id="rId14"/>
    <p:sldId id="677" r:id="rId15"/>
    <p:sldId id="684" r:id="rId16"/>
    <p:sldId id="488" r:id="rId17"/>
    <p:sldId id="698" r:id="rId18"/>
    <p:sldId id="719" r:id="rId19"/>
    <p:sldId id="716" r:id="rId20"/>
    <p:sldId id="717" r:id="rId21"/>
    <p:sldId id="700" r:id="rId22"/>
    <p:sldId id="711" r:id="rId23"/>
    <p:sldId id="702" r:id="rId24"/>
    <p:sldId id="701" r:id="rId25"/>
    <p:sldId id="703" r:id="rId26"/>
    <p:sldId id="704" r:id="rId27"/>
    <p:sldId id="705" r:id="rId28"/>
    <p:sldId id="706" r:id="rId29"/>
    <p:sldId id="707" r:id="rId30"/>
    <p:sldId id="71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2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0BD"/>
    <a:srgbClr val="E3FDBE"/>
    <a:srgbClr val="DCFDAB"/>
    <a:srgbClr val="FFAAA9"/>
    <a:srgbClr val="DBFDAA"/>
    <a:srgbClr val="FFE1E1"/>
    <a:srgbClr val="ECE5F7"/>
    <a:srgbClr val="E1D6F2"/>
    <a:srgbClr val="DCFDAD"/>
    <a:srgbClr val="D4C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1"/>
    <p:restoredTop sz="96272" autoAdjust="0"/>
  </p:normalViewPr>
  <p:slideViewPr>
    <p:cSldViewPr snapToGrid="0" showGuides="1">
      <p:cViewPr varScale="1">
        <p:scale>
          <a:sx n="64" d="100"/>
          <a:sy n="64" d="100"/>
        </p:scale>
        <p:origin x="936" y="36"/>
      </p:cViewPr>
      <p:guideLst>
        <p:guide orient="horz" pos="2084"/>
        <p:guide pos="29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CF0-5B85-4F82-8895-487FD940E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1C67-365B-455B-8333-B2F3856160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9458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A079DD9-C9D1-C543-AF12-536BB687E807}" type="slidenum">
              <a:rPr lang="en-US" altLang="zh-CN" smtClean="0"/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4EAE1A-43E9-4723-AFAD-5A3E57A0C0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78" y="1057014"/>
            <a:ext cx="7772400" cy="1535184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778" y="402987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FABB-F632-4F91-92AF-0E2D2EA8173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6368-F392-4465-AD91-AE646936C52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E443-EA00-4061-899C-73E3EB4E23B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组合 9"/>
          <p:cNvGrpSpPr/>
          <p:nvPr/>
        </p:nvGrpSpPr>
        <p:grpSpPr>
          <a:xfrm>
            <a:off x="0" y="-1"/>
            <a:ext cx="3875315" cy="6858001"/>
            <a:chOff x="0" y="0"/>
            <a:chExt cx="5167086" cy="6858000"/>
          </a:xfrm>
        </p:grpSpPr>
        <p:grpSp>
          <p:nvGrpSpPr>
            <p:cNvPr id="162" name="组合 5"/>
            <p:cNvGrpSpPr/>
            <p:nvPr/>
          </p:nvGrpSpPr>
          <p:grpSpPr>
            <a:xfrm>
              <a:off x="0" y="0"/>
              <a:ext cx="5167087" cy="6858000"/>
              <a:chOff x="0" y="0"/>
              <a:chExt cx="5167085" cy="6858000"/>
            </a:xfrm>
          </p:grpSpPr>
          <p:pic>
            <p:nvPicPr>
              <p:cNvPr id="160" name="图片 6" descr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4829416" cy="68580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1" name="任意多边形 7"/>
              <p:cNvSpPr/>
              <p:nvPr/>
            </p:nvSpPr>
            <p:spPr>
              <a:xfrm>
                <a:off x="1262743" y="3744685"/>
                <a:ext cx="3904344" cy="3004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296"/>
                    </a:moveTo>
                    <a:lnTo>
                      <a:pt x="6584" y="4174"/>
                    </a:lnTo>
                    <a:lnTo>
                      <a:pt x="10117" y="6574"/>
                    </a:lnTo>
                    <a:lnTo>
                      <a:pt x="13811" y="10643"/>
                    </a:lnTo>
                    <a:lnTo>
                      <a:pt x="18067" y="18157"/>
                    </a:lnTo>
                    <a:lnTo>
                      <a:pt x="21279" y="21600"/>
                    </a:lnTo>
                    <a:lnTo>
                      <a:pt x="21600" y="313"/>
                    </a:lnTo>
                    <a:lnTo>
                      <a:pt x="10278" y="0"/>
                    </a:lnTo>
                    <a:lnTo>
                      <a:pt x="1606" y="1461"/>
                    </a:lnTo>
                    <a:lnTo>
                      <a:pt x="0" y="229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</p:grpSp>
        <p:sp>
          <p:nvSpPr>
            <p:cNvPr id="163" name="矩形 8"/>
            <p:cNvSpPr/>
            <p:nvPr/>
          </p:nvSpPr>
          <p:spPr>
            <a:xfrm>
              <a:off x="-1" y="-1"/>
              <a:ext cx="4328162" cy="2849881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</p:grp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B43B8-EC4A-5743-9CA4-764B42BFAC9D}" type="slidenum">
              <a:rPr lang="zh-CN" altLang="en-US"/>
            </a:fld>
            <a:endParaRPr lang="en-US" altLang="zh-CN" sz="13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C160-1CF6-4197-853C-5DD8144FA9B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389" y="1057014"/>
            <a:ext cx="7772400" cy="15336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978" y="4027400"/>
            <a:ext cx="6858000" cy="165600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54B1-0884-4633-8327-893DAA1E511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50BB-E4E8-4483-82DA-D58DEBC4998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4BCF-E610-4FCE-ADC3-9F4D58E19C5C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7D6D-E156-4C2B-9FF2-B27706CE389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FCEF-073A-4FC7-8BAD-A662F97179A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6709-067F-4154-9C9A-D56718F2843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D4C65-E77B-45F2-BD81-CFF9643C0CC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399"/>
            <a:ext cx="9144000" cy="817721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223" y="906011"/>
            <a:ext cx="8883941" cy="5637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525" y="6660859"/>
            <a:ext cx="2057400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l">
              <a:defRPr sz="1200" b="1">
                <a:solidFill>
                  <a:srgbClr val="002060"/>
                </a:solidFill>
              </a:defRPr>
            </a:lvl1pPr>
          </a:lstStyle>
          <a:p>
            <a:fld id="{7181A378-AD84-4E06-B1B5-6D5F5ACB78A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417" y="6660859"/>
            <a:ext cx="4597165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ctr">
              <a:defRPr sz="1200" b="0">
                <a:solidFill>
                  <a:srgbClr val="002060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660859"/>
            <a:ext cx="2057400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r">
              <a:defRPr sz="1200" b="1">
                <a:solidFill>
                  <a:srgbClr val="002060"/>
                </a:solidFill>
              </a:defRPr>
            </a:lvl1pPr>
          </a:lstStyle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60680" indent="-36068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Wingdings" panose="05000000000000000000" pitchFamily="2" charset="2"/>
        <a:buChar char="n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720725" indent="-3606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u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990600" indent="-26987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l"/>
        <a:defRPr sz="1800" kern="1200">
          <a:solidFill>
            <a:srgbClr val="002060"/>
          </a:solidFill>
          <a:latin typeface="+mn-lt"/>
          <a:ea typeface="+mn-ea"/>
          <a:cs typeface="+mn-cs"/>
        </a:defRPr>
      </a:lvl3pPr>
      <a:lvl4pPr marL="1259205" indent="-26860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p"/>
        <a:defRPr sz="1600" kern="1200">
          <a:solidFill>
            <a:srgbClr val="002060"/>
          </a:solidFill>
          <a:latin typeface="+mn-lt"/>
          <a:ea typeface="+mn-ea"/>
          <a:cs typeface="+mn-cs"/>
        </a:defRPr>
      </a:lvl4pPr>
      <a:lvl5pPr marL="1527175" indent="-26860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Ø"/>
        <a:defRPr sz="16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hyperlink" Target="https://haokan.baidu.com/v?pd=wisenatural&amp;vid=516164726073835525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https://www.bilibili.com/video/BV1YM4y1j74b?t=0.8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hyperlink" Target="https://www.icourse163.org/course/ZJU-10033770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文本框 3"/>
          <p:cNvSpPr txBox="1"/>
          <p:nvPr/>
        </p:nvSpPr>
        <p:spPr>
          <a:xfrm>
            <a:off x="5939674" y="6266080"/>
            <a:ext cx="3033806" cy="36933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sz="1800" dirty="0"/>
              <a:t>人工智能导论：模型与算法</a:t>
            </a:r>
            <a:endParaRPr lang="zh-CN" altLang="en-US" sz="1800" dirty="0"/>
          </a:p>
        </p:txBody>
      </p:sp>
      <p:grpSp>
        <p:nvGrpSpPr>
          <p:cNvPr id="698" name="组合 19"/>
          <p:cNvGrpSpPr/>
          <p:nvPr/>
        </p:nvGrpSpPr>
        <p:grpSpPr>
          <a:xfrm>
            <a:off x="5573929" y="6327199"/>
            <a:ext cx="333309" cy="284365"/>
            <a:chOff x="0" y="0"/>
            <a:chExt cx="444410" cy="379151"/>
          </a:xfrm>
        </p:grpSpPr>
        <p:sp>
          <p:nvSpPr>
            <p:cNvPr id="692" name="任意多边形 20"/>
            <p:cNvSpPr/>
            <p:nvPr/>
          </p:nvSpPr>
          <p:spPr>
            <a:xfrm rot="16200000">
              <a:off x="43197" y="-14472"/>
              <a:ext cx="358143" cy="40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3" name="任意多边形 21"/>
            <p:cNvSpPr/>
            <p:nvPr/>
          </p:nvSpPr>
          <p:spPr>
            <a:xfrm rot="16200000">
              <a:off x="-24788" y="31606"/>
              <a:ext cx="318846" cy="2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4" name="任意多边形 22"/>
            <p:cNvSpPr/>
            <p:nvPr/>
          </p:nvSpPr>
          <p:spPr>
            <a:xfrm rot="16200000">
              <a:off x="36994" y="151433"/>
              <a:ext cx="190724" cy="26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5" name="任意多边形 23"/>
            <p:cNvSpPr/>
            <p:nvPr/>
          </p:nvSpPr>
          <p:spPr>
            <a:xfrm rot="16200000">
              <a:off x="196586" y="232816"/>
              <a:ext cx="55915" cy="23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6" name="任意多边形 24"/>
            <p:cNvSpPr/>
            <p:nvPr/>
          </p:nvSpPr>
          <p:spPr>
            <a:xfrm rot="16200000">
              <a:off x="171247" y="90281"/>
              <a:ext cx="363446" cy="1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7" name="任意多边形 25"/>
            <p:cNvSpPr/>
            <p:nvPr/>
          </p:nvSpPr>
          <p:spPr>
            <a:xfrm rot="16200000">
              <a:off x="153448" y="-62167"/>
              <a:ext cx="115405" cy="24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37" y="294786"/>
            <a:ext cx="645805" cy="63636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3237862" y="3795265"/>
            <a:ext cx="4117004" cy="1756120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等线 Light" panose="02010600030101010101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36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信控学院</a:t>
            </a:r>
            <a:r>
              <a:rPr lang="zh-CN" altLang="en-US" sz="36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  <a:t>计算机系</a:t>
            </a:r>
            <a:br>
              <a:rPr lang="en-US" altLang="zh-CN" sz="31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</a:br>
            <a:r>
              <a:rPr lang="zh-CN" altLang="en-US" sz="31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  <a:t>王  佳  婧 </a:t>
            </a:r>
            <a:br>
              <a:rPr lang="en-US" altLang="zh-CN" sz="31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</a:br>
            <a:r>
              <a:rPr lang="en-US" altLang="zh-CN" sz="3100" kern="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  <a:t>jiajingw@xauat.edu.cn</a:t>
            </a:r>
            <a:endParaRPr lang="zh-CN" altLang="en-US" sz="3100" kern="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37570" y="1609696"/>
            <a:ext cx="631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人工智能概论</a:t>
            </a:r>
            <a:endParaRPr lang="zh-CN" altLang="en-US" sz="8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0" animBg="1" advAuto="0"/>
      <p:bldP spid="698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07760" y="160819"/>
            <a:ext cx="8376356" cy="65772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古代哲人对智能的思考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7400" y="1040960"/>
            <a:ext cx="3875640" cy="4929059"/>
            <a:chOff x="157400" y="1040960"/>
            <a:chExt cx="3875640" cy="4929059"/>
          </a:xfrm>
        </p:grpSpPr>
        <p:sp>
          <p:nvSpPr>
            <p:cNvPr id="14" name="矩形 13"/>
            <p:cNvSpPr/>
            <p:nvPr/>
          </p:nvSpPr>
          <p:spPr>
            <a:xfrm>
              <a:off x="728649" y="1040960"/>
              <a:ext cx="3304391" cy="2954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能发谋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信能赏罚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仁能服众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勇能果断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严能立威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五德皆备，然后可以为大将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7400" y="5446799"/>
              <a:ext cx="29351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孙武</a:t>
              </a:r>
              <a:endPara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（约公元前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545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—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约公元前</a:t>
              </a:r>
              <a:r>
                <a:rPr lang="en-US" altLang="zh-CN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470</a:t>
              </a:r>
              <a:r>
                <a:rPr lang="zh-CN" altLang="en-US" sz="1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年）</a:t>
              </a:r>
              <a:endPara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2" descr="https://gss1.bdstatic.com/9vo3dSag_xI4khGkpoWK1HF6hhy/baike/w%3D268%3Bg%3D0/sign=13b36fa3d1ca7bcb7d7bc02986320c5e/4610b912c8fcc3cea2409f539445d688d53f20c9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901" y="4707885"/>
              <a:ext cx="843681" cy="68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3033890" y="1661367"/>
            <a:ext cx="3434647" cy="3785651"/>
            <a:chOff x="3033890" y="1661367"/>
            <a:chExt cx="3434647" cy="3785651"/>
          </a:xfrm>
        </p:grpSpPr>
        <p:sp>
          <p:nvSpPr>
            <p:cNvPr id="16" name="矩形 15"/>
            <p:cNvSpPr/>
            <p:nvPr/>
          </p:nvSpPr>
          <p:spPr>
            <a:xfrm>
              <a:off x="3375382" y="1661367"/>
              <a:ext cx="3093155" cy="2285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8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（通</a:t>
              </a:r>
              <a:r>
                <a:rPr lang="zh-CN" altLang="zh-CN" sz="28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）者不惑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仁者不忧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勇者不惧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033890" y="4862243"/>
              <a:ext cx="29238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孔子</a:t>
              </a:r>
              <a:endPara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（公元前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551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―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公元前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479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年）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845" y="3910526"/>
              <a:ext cx="1024379" cy="90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6147562" y="1579823"/>
            <a:ext cx="2779119" cy="3712837"/>
            <a:chOff x="6147562" y="1579823"/>
            <a:chExt cx="2779119" cy="3712837"/>
          </a:xfrm>
        </p:grpSpPr>
        <p:sp>
          <p:nvSpPr>
            <p:cNvPr id="18" name="矩形 17"/>
            <p:cNvSpPr/>
            <p:nvPr/>
          </p:nvSpPr>
          <p:spPr>
            <a:xfrm>
              <a:off x="6386681" y="4707885"/>
              <a:ext cx="2540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孟子</a:t>
              </a:r>
              <a:endPara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公元前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372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公元前</a:t>
              </a:r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289</a:t>
              </a:r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147562" y="1579823"/>
              <a:ext cx="26682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恻隐之心，仁之端也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羞恶之心，义之端也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辞让之心，礼之端也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是非之心，</a:t>
              </a:r>
              <a:r>
                <a:rPr lang="zh-CN" altLang="en-US" sz="32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之端也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2" name="Picture 4" descr="https://gss2.bdstatic.com/-fo3dSag_xI4khGkpoWK1HF6hhy/baike/w%3D268%3Bg%3D0/sign=2f6b1e4d7c094b36db921ceb9bf71be4/0b55b319ebc4b7455d6f5784c5fc1e178b8215a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795" y="3604703"/>
              <a:ext cx="1145823" cy="102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://img3x2.ddimg.cn/19/32/21044152-1_u_2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368300" y="168277"/>
            <a:ext cx="9144000" cy="65405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荀子的智能观：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荀子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723866" y="1478536"/>
          <a:ext cx="4252210" cy="36278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51482"/>
                <a:gridCol w="2700728"/>
              </a:tblGrid>
              <a:tr h="9760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知之在人者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谓之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</a:rPr>
                        <a:t>知</a:t>
                      </a:r>
                      <a:endParaRPr lang="zh-CN" altLang="en-US" sz="1800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知觉：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人所固有的认识外界客观事物本能，如视觉、听觉和触觉等能力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83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知有所合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谓之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</a:rPr>
                        <a:t>智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智慧：</a:t>
                      </a:r>
                      <a:r>
                        <a:rPr lang="zh-CN" altLang="en-US" sz="1800" dirty="0"/>
                        <a:t>知觉对外界事物的认知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839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所以能之在人者为之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</a:rPr>
                        <a:t>能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本能：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人所具有的处置事物的能力 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839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能有所合</a:t>
                      </a:r>
                      <a:endParaRPr lang="en-US" altLang="zh-CN" sz="1800" dirty="0"/>
                    </a:p>
                    <a:p>
                      <a:pPr algn="l"/>
                      <a:r>
                        <a:rPr lang="zh-CN" altLang="en-US" sz="1800" dirty="0"/>
                        <a:t>谓之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</a:rPr>
                        <a:t>能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智能：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对外界所产生的认知和决策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10" name="Picture 2" descr="https://gss0.bdstatic.com/-4o3dSag_xI4khGkpoWK1HF6hhy/baike/c0%3Dbaike80%2C5%2C5%2C80%2C26/sign=3d4990d6dc54564ef168ec6bd2b7f7e7/f9198618367adab43ef0b7868ad4b31c8601e4d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18" y="1872508"/>
            <a:ext cx="2220684" cy="195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902379" y="4045767"/>
            <a:ext cx="3125449" cy="946920"/>
          </a:xfrm>
          <a:prstGeom prst="rect">
            <a:avLst/>
          </a:prstGeom>
        </p:spPr>
        <p:txBody>
          <a:bodyPr wrap="square" lIns="114803" tIns="57401" rIns="114803" bIns="57401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荀子     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战国末期赵国人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公元前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313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年－公元前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238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71129" y="1660709"/>
            <a:ext cx="1206709" cy="472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感知</a:t>
            </a:r>
            <a:endParaRPr lang="zh-CN" altLang="en-US" sz="2400" dirty="0"/>
          </a:p>
        </p:txBody>
      </p:sp>
      <p:sp>
        <p:nvSpPr>
          <p:cNvPr id="4" name="矩形: 圆角 3"/>
          <p:cNvSpPr/>
          <p:nvPr/>
        </p:nvSpPr>
        <p:spPr>
          <a:xfrm>
            <a:off x="371129" y="2644699"/>
            <a:ext cx="1206709" cy="472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</a:t>
            </a:r>
            <a:endParaRPr lang="zh-CN" altLang="en-US" sz="2400" dirty="0"/>
          </a:p>
        </p:txBody>
      </p:sp>
      <p:sp>
        <p:nvSpPr>
          <p:cNvPr id="5" name="矩形: 圆角 4"/>
          <p:cNvSpPr/>
          <p:nvPr/>
        </p:nvSpPr>
        <p:spPr>
          <a:xfrm>
            <a:off x="400982" y="3573582"/>
            <a:ext cx="1206709" cy="472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认知</a:t>
            </a:r>
            <a:endParaRPr lang="zh-CN" altLang="en-US" sz="2400" dirty="0"/>
          </a:p>
        </p:txBody>
      </p:sp>
      <p:sp>
        <p:nvSpPr>
          <p:cNvPr id="6" name="矩形: 圆角 5"/>
          <p:cNvSpPr/>
          <p:nvPr/>
        </p:nvSpPr>
        <p:spPr>
          <a:xfrm>
            <a:off x="371129" y="4501357"/>
            <a:ext cx="1206709" cy="472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决策</a:t>
            </a:r>
            <a:endParaRPr lang="zh-CN" altLang="en-US" sz="2400" dirty="0"/>
          </a:p>
        </p:txBody>
      </p:sp>
      <p:sp>
        <p:nvSpPr>
          <p:cNvPr id="12" name="箭头: 燕尾形 11"/>
          <p:cNvSpPr/>
          <p:nvPr/>
        </p:nvSpPr>
        <p:spPr>
          <a:xfrm rot="5400000">
            <a:off x="785730" y="2271044"/>
            <a:ext cx="377252" cy="236095"/>
          </a:xfrm>
          <a:prstGeom prst="notch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燕尾形 12"/>
          <p:cNvSpPr/>
          <p:nvPr/>
        </p:nvSpPr>
        <p:spPr>
          <a:xfrm rot="5400000">
            <a:off x="785856" y="3241925"/>
            <a:ext cx="377252" cy="236095"/>
          </a:xfrm>
          <a:prstGeom prst="notch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燕尾形 13"/>
          <p:cNvSpPr/>
          <p:nvPr/>
        </p:nvSpPr>
        <p:spPr>
          <a:xfrm rot="5400000">
            <a:off x="745259" y="4167716"/>
            <a:ext cx="377252" cy="236095"/>
          </a:xfrm>
          <a:prstGeom prst="notch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3"/>
          <p:cNvSpPr txBox="1"/>
          <p:nvPr/>
        </p:nvSpPr>
        <p:spPr>
          <a:xfrm>
            <a:off x="0" y="235802"/>
            <a:ext cx="9144000" cy="6540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61925" algn="l" defTabSz="685800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计算的诞生</a:t>
            </a:r>
            <a:endParaRPr lang="zh-CN" altLang="en-US" sz="3600" b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431613" y="4683514"/>
            <a:ext cx="1322887" cy="419027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6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结绳计数</a:t>
            </a:r>
            <a:endParaRPr lang="en-US" altLang="zh-CN" sz="16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7133" y="5238712"/>
            <a:ext cx="3456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上古结绳而治，后世圣人易之以书契，百官以治，万民以察。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——《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周易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系辞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》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AutoShape 2" descr="https://upload-images.jianshu.io/upload_images/30022-a6a66b73808e04a5.jpg?imageMogr2/auto-orient/strip%7CimageView2/2/w/205/format/webp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7" y="1416711"/>
            <a:ext cx="2992085" cy="303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s15.sinaimg.cn/mw690/001mG5X6gy6IOR4khiK4e&amp;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67" y="1559945"/>
            <a:ext cx="3943190" cy="28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13"/>
          <p:cNvSpPr/>
          <p:nvPr/>
        </p:nvSpPr>
        <p:spPr bwMode="auto">
          <a:xfrm>
            <a:off x="4459123" y="4706051"/>
            <a:ext cx="4380081" cy="419027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en-US" altLang="zh-CN" sz="16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16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清明上河图</a:t>
            </a:r>
            <a:r>
              <a:rPr lang="en-US" altLang="zh-CN" sz="16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6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中赵太丞家药铺柜中的算盘</a:t>
            </a:r>
            <a:endParaRPr lang="en-US" altLang="zh-CN" sz="16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turing test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09" y="1326632"/>
            <a:ext cx="4879296" cy="303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9260" y="119747"/>
            <a:ext cx="9144000" cy="6540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Clr>
                <a:schemeClr val="accent2"/>
              </a:buClr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对智能的测试：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Arial Unicode MS" panose="020B0604020202020204" charset="-122"/>
              </a:rPr>
              <a:t>图灵测试（视频演示）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Arial Unicode MS" panose="020B0604020202020204" charset="-122"/>
            </a:endParaRPr>
          </a:p>
        </p:txBody>
      </p:sp>
      <p:sp>
        <p:nvSpPr>
          <p:cNvPr id="2" name="对话气泡: 圆角矩形 1"/>
          <p:cNvSpPr/>
          <p:nvPr/>
        </p:nvSpPr>
        <p:spPr>
          <a:xfrm>
            <a:off x="1656413" y="4910379"/>
            <a:ext cx="6183442" cy="884420"/>
          </a:xfrm>
          <a:prstGeom prst="wedgeRoundRectCallout">
            <a:avLst>
              <a:gd name="adj1" fmla="val -37560"/>
              <a:gd name="adj2" fmla="val -9766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测测身边的</a:t>
            </a:r>
            <a:r>
              <a:rPr lang="en-US" altLang="zh-CN" sz="2200" dirty="0"/>
              <a:t>TA</a:t>
            </a:r>
            <a:r>
              <a:rPr lang="zh-CN" altLang="en-US" sz="2200" dirty="0"/>
              <a:t>：</a:t>
            </a:r>
            <a:r>
              <a:rPr lang="en-US" altLang="zh-CN" sz="2200" dirty="0"/>
              <a:t>GPT-4</a:t>
            </a:r>
            <a:r>
              <a:rPr lang="zh-CN" altLang="en-US" sz="2200" dirty="0"/>
              <a:t>是否能通过图灵测试？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12397" y="171836"/>
            <a:ext cx="8376356" cy="657727"/>
          </a:xfrm>
        </p:spPr>
        <p:txBody>
          <a:bodyPr/>
          <a:lstStyle/>
          <a:p>
            <a:r>
              <a:rPr lang="zh-CN" altLang="en-US" dirty="0"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</a:rPr>
              <a:t>人工智能的诞生</a:t>
            </a:r>
            <a:endParaRPr lang="zh-CN" altLang="en-US" dirty="0"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494665" y="6157095"/>
            <a:ext cx="8216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on Artificial Intelligence, August 31, 1955,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Dartmouth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"/>
          <a:stretch>
            <a:fillRect/>
          </a:stretch>
        </p:blipFill>
        <p:spPr bwMode="auto">
          <a:xfrm>
            <a:off x="6205855" y="1016002"/>
            <a:ext cx="2505710" cy="205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/>
          <p:cNvSpPr/>
          <p:nvPr/>
        </p:nvSpPr>
        <p:spPr bwMode="auto">
          <a:xfrm>
            <a:off x="6121400" y="3182207"/>
            <a:ext cx="2774392" cy="373755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当年提出</a:t>
            </a:r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概念的建议书</a:t>
            </a:r>
            <a:endParaRPr lang="zh-CN" altLang="en-US" sz="1600" b="1" dirty="0">
              <a:solidFill>
                <a:schemeClr val="bg1"/>
              </a:solidFill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Picture 2" descr="AI@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50" y="3734527"/>
            <a:ext cx="2841015" cy="177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 11"/>
          <p:cNvSpPr/>
          <p:nvPr/>
        </p:nvSpPr>
        <p:spPr bwMode="auto">
          <a:xfrm>
            <a:off x="5884333" y="5616689"/>
            <a:ext cx="3147622" cy="373755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概念提出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年后，建议人合影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112047" y="922239"/>
            <a:ext cx="5563851" cy="52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4803" tIns="57401" rIns="114803" bIns="57401">
            <a:spAutoFit/>
          </a:bodyPr>
          <a:lstStyle>
            <a:lvl1pPr marL="443230" indent="-44323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4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四位学者在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1955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年提出了人工智能这一术语及研究范畴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4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John McCarthy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（时任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Dartmouth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数学系助理教授，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1971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年度图灵奖获得者）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4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Marvin Lee Minsky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（时任哈佛大学数学系和神经学系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Junior Fellow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1969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年度图灵奖获得者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4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Claude Shannon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Bell Lab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信息理论之父）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40000"/>
              </a:lnSpc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Nathaniel Rochester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IBM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第一代通用计算机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  <a:cs typeface="+mn-lt"/>
              </a:rPr>
              <a:t>701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主设计师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charset="0"/>
              <a:buChar char="Ø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让机器能像人那样认知、思考和学习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即用计算机模拟人的智能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535294" y="93682"/>
            <a:ext cx="8365349" cy="657727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人工智能基本研究内容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35292" y="2524363"/>
            <a:ext cx="2836748" cy="2867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689" y="1077763"/>
            <a:ext cx="8404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人工智能：以机器为载体实现的人类智能或生物智能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37681" y="2236503"/>
            <a:ext cx="5288011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从模拟人类智能角度而言，人工智能应具备如下能力：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具备视觉感知和语言交流的能力。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即能够识别和理解外界信息（计算机视觉研究范畴）、能够与人通过语言交流（自然语言理解研究范畴）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7169" y="1734076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知其意，悟其理，守其则，践其行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535294" y="93682"/>
            <a:ext cx="8365349" cy="657727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人工智能基本研究内容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35292" y="2524363"/>
            <a:ext cx="2836748" cy="2867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689" y="1077763"/>
            <a:ext cx="8404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人工智能：以机器为载体实现的人类智能或生物智能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37681" y="2236501"/>
            <a:ext cx="5288011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从模拟人类智能角度而言，人工智能应具备如下能力：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具备推理与问题求解能力。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即基于已有知识，对所见事物和现象进行演绎推理以解决问题。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7169" y="1734076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知其意，悟其理，守其则，践其行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535294" y="93682"/>
            <a:ext cx="8365349" cy="657727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人工智能基本研究内容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35292" y="2666769"/>
            <a:ext cx="2971660" cy="2867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689" y="1077763"/>
            <a:ext cx="8404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人工智能：以机器为载体实现的人类智能或生物智能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7997" y="2199027"/>
            <a:ext cx="5212644" cy="332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从模拟人类智能角度而言，人工智能应具备如下能力：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具备协同控制能力。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即将视觉（看）、语言（说）、推理（悟）等能力统一协调，加以控制，这是常见的机器人研究领域内容。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81039" y="1674703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知其意，悟其理，守其则，践其行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535294" y="93682"/>
            <a:ext cx="8365349" cy="657727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人工智能基本研究内容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35292" y="2666769"/>
            <a:ext cx="2971660" cy="286737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3689" y="1077763"/>
            <a:ext cx="8404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人工智能：以机器为载体实现的人类智能或生物智能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7997" y="2199029"/>
            <a:ext cx="5212644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从模拟人类智能角度而言，人工智能应具备如下能力：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具备从数据中进行归纳总结的能力。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即需要从数据中进行知识、规律和模式学习的模型和方法，这是机器学习研究范畴。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81039" y="1674703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知其意，悟其理，守其则，践其行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2" y="141348"/>
            <a:ext cx="9143999" cy="657727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：第一章   绪论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3993044" y="1994472"/>
            <a:ext cx="4563535" cy="113797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可计算思想起源与发展</a:t>
            </a:r>
            <a:endParaRPr lang="zh-CN" altLang="zh-CN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人工智能的发展简史</a:t>
            </a:r>
            <a:endParaRPr lang="zh-CN" altLang="zh-CN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人工智能研究的基本内容</a:t>
            </a:r>
            <a:endParaRPr lang="zh-CN" altLang="zh-CN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1044432" y="2283252"/>
            <a:ext cx="2087612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4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人工智能概述</a:t>
            </a:r>
            <a:endParaRPr lang="en-US" altLang="zh-CN" sz="24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266888" y="2484145"/>
            <a:ext cx="533400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44432" y="3582459"/>
                <a:ext cx="7526691" cy="1882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二十世纪初涌现的可计算思想的提出推动了原始递归函数、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/>
                        <a:ea typeface="微软雅黑" panose="020B0503020204020204" pitchFamily="34" charset="-122"/>
                      </a:rPr>
                      <m:t>λ</m:t>
                    </m:r>
                    <m:r>
                      <a:rPr lang="zh-CN" altLang="en-US" sz="2000">
                        <a:latin typeface="Cambria Math" panose="02040503050406030204"/>
                        <a:ea typeface="微软雅黑" panose="020B0503020204020204" pitchFamily="34" charset="-122"/>
                      </a:rPr>
                      <m:t>−</m:t>
                    </m:r>
                    <m:r>
                      <a:rPr lang="zh-CN" altLang="zh-CN" sz="2000">
                        <a:latin typeface="Cambria Math" panose="02040503050406030204"/>
                        <a:ea typeface="微软雅黑" panose="020B0503020204020204" pitchFamily="34" charset="-122"/>
                      </a:rPr>
                      <m:t>演算</m:t>
                    </m:r>
                  </m:oMath>
                </a14:m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和图灵机等“计算载体”的出现，由于图灵机以机械方式进行“计算”，因此成为了现代计算机理论模型，宣示着自动计算时代的到来，也成为人工智能的“机器载体”</a:t>
                </a:r>
                <a:r>
                  <a:rPr lang="zh-CN" altLang="zh-CN" sz="2000" dirty="0"/>
                  <a:t>。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32" y="3582459"/>
                <a:ext cx="7526691" cy="1882951"/>
              </a:xfrm>
              <a:prstGeom prst="rect">
                <a:avLst/>
              </a:prstGeom>
              <a:blipFill rotWithShape="1">
                <a:blip r:embed="rId1"/>
                <a:stretch>
                  <a:fillRect l="-7" t="-23" r="7" b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92111" y="1019967"/>
            <a:ext cx="7979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“我们必须知道，我们必将知道”</a:t>
            </a:r>
            <a:endParaRPr lang="en-US" altLang="zh-CN" sz="2400" dirty="0"/>
          </a:p>
          <a:p>
            <a:r>
              <a:rPr lang="en-US" altLang="zh-CN" sz="2400" dirty="0"/>
              <a:t>                                             </a:t>
            </a:r>
            <a:r>
              <a:rPr lang="zh-CN" altLang="en-US" sz="2400" dirty="0"/>
              <a:t>（大卫 希尔伯特，</a:t>
            </a:r>
            <a:r>
              <a:rPr lang="en-US" altLang="zh-CN" sz="2400" dirty="0"/>
              <a:t>David Hilbert)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86600" y="6656459"/>
            <a:ext cx="2057400" cy="197140"/>
          </a:xfrm>
        </p:spPr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1"/>
          <a:srcRect l="32546" r="32546"/>
          <a:stretch>
            <a:fillRect/>
          </a:stretch>
        </p:blipFill>
        <p:spPr>
          <a:xfrm>
            <a:off x="1662933" y="3229854"/>
            <a:ext cx="1678281" cy="3205205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rcRect l="32546" r="32546"/>
          <a:stretch>
            <a:fillRect/>
          </a:stretch>
        </p:blipFill>
        <p:spPr>
          <a:xfrm>
            <a:off x="6057284" y="3229854"/>
            <a:ext cx="1678281" cy="3205205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3"/>
          <a:srcRect l="30365" r="30365"/>
          <a:stretch>
            <a:fillRect/>
          </a:stretch>
        </p:blipFill>
        <p:spPr>
          <a:xfrm>
            <a:off x="3818886" y="3229854"/>
            <a:ext cx="1678281" cy="320520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08796" y="1104746"/>
            <a:ext cx="2708275" cy="1936448"/>
            <a:chOff x="7162230" y="1839265"/>
            <a:chExt cx="2708275" cy="1936448"/>
          </a:xfrm>
        </p:grpSpPr>
        <p:sp>
          <p:nvSpPr>
            <p:cNvPr id="13" name="Freeform 5"/>
            <p:cNvSpPr/>
            <p:nvPr/>
          </p:nvSpPr>
          <p:spPr>
            <a:xfrm>
              <a:off x="7259431" y="1839265"/>
              <a:ext cx="300899" cy="495300"/>
            </a:xfrm>
            <a:custGeom>
              <a:avLst/>
              <a:gdLst/>
              <a:ahLst/>
              <a:cxnLst/>
              <a:rect l="l" t="t" r="r" b="b"/>
              <a:pathLst>
                <a:path w="369275" h="607851">
                  <a:moveTo>
                    <a:pt x="139276" y="570066"/>
                  </a:moveTo>
                  <a:cubicBezTo>
                    <a:pt x="144275" y="565371"/>
                    <a:pt x="152183" y="565744"/>
                    <a:pt x="156809" y="570811"/>
                  </a:cubicBezTo>
                  <a:cubicBezTo>
                    <a:pt x="171730" y="587133"/>
                    <a:pt x="197544" y="587133"/>
                    <a:pt x="212465" y="570811"/>
                  </a:cubicBezTo>
                  <a:cubicBezTo>
                    <a:pt x="217091" y="565744"/>
                    <a:pt x="224999" y="565371"/>
                    <a:pt x="229998" y="570066"/>
                  </a:cubicBezTo>
                  <a:cubicBezTo>
                    <a:pt x="235071" y="574687"/>
                    <a:pt x="235444" y="582512"/>
                    <a:pt x="230818" y="587580"/>
                  </a:cubicBezTo>
                  <a:cubicBezTo>
                    <a:pt x="218956" y="600473"/>
                    <a:pt x="202170" y="607851"/>
                    <a:pt x="184637" y="607851"/>
                  </a:cubicBezTo>
                  <a:cubicBezTo>
                    <a:pt x="167105" y="607851"/>
                    <a:pt x="150318" y="600473"/>
                    <a:pt x="138456" y="587580"/>
                  </a:cubicBezTo>
                  <a:cubicBezTo>
                    <a:pt x="133830" y="582512"/>
                    <a:pt x="134203" y="574687"/>
                    <a:pt x="139276" y="570066"/>
                  </a:cubicBezTo>
                  <a:close/>
                  <a:moveTo>
                    <a:pt x="273919" y="497785"/>
                  </a:moveTo>
                  <a:cubicBezTo>
                    <a:pt x="280558" y="496146"/>
                    <a:pt x="287345" y="500169"/>
                    <a:pt x="288986" y="506874"/>
                  </a:cubicBezTo>
                  <a:cubicBezTo>
                    <a:pt x="290627" y="513505"/>
                    <a:pt x="286599" y="520210"/>
                    <a:pt x="279961" y="521849"/>
                  </a:cubicBezTo>
                  <a:cubicBezTo>
                    <a:pt x="218426" y="537271"/>
                    <a:pt x="156891" y="552619"/>
                    <a:pt x="95356" y="567966"/>
                  </a:cubicBezTo>
                  <a:cubicBezTo>
                    <a:pt x="88717" y="569605"/>
                    <a:pt x="81930" y="565582"/>
                    <a:pt x="80289" y="558951"/>
                  </a:cubicBezTo>
                  <a:cubicBezTo>
                    <a:pt x="78648" y="552321"/>
                    <a:pt x="82676" y="545541"/>
                    <a:pt x="89314" y="543902"/>
                  </a:cubicBezTo>
                  <a:cubicBezTo>
                    <a:pt x="150849" y="528554"/>
                    <a:pt x="212384" y="513207"/>
                    <a:pt x="273919" y="497785"/>
                  </a:cubicBezTo>
                  <a:close/>
                  <a:moveTo>
                    <a:pt x="273919" y="452696"/>
                  </a:moveTo>
                  <a:cubicBezTo>
                    <a:pt x="280558" y="450984"/>
                    <a:pt x="287345" y="455003"/>
                    <a:pt x="288986" y="461701"/>
                  </a:cubicBezTo>
                  <a:cubicBezTo>
                    <a:pt x="290627" y="468325"/>
                    <a:pt x="286599" y="475024"/>
                    <a:pt x="279961" y="476736"/>
                  </a:cubicBezTo>
                  <a:cubicBezTo>
                    <a:pt x="218426" y="492067"/>
                    <a:pt x="156891" y="507399"/>
                    <a:pt x="95356" y="522731"/>
                  </a:cubicBezTo>
                  <a:cubicBezTo>
                    <a:pt x="88717" y="524443"/>
                    <a:pt x="81930" y="520350"/>
                    <a:pt x="80289" y="513726"/>
                  </a:cubicBezTo>
                  <a:cubicBezTo>
                    <a:pt x="78648" y="507102"/>
                    <a:pt x="82676" y="500403"/>
                    <a:pt x="89314" y="498691"/>
                  </a:cubicBezTo>
                  <a:cubicBezTo>
                    <a:pt x="150849" y="483360"/>
                    <a:pt x="212384" y="468028"/>
                    <a:pt x="273919" y="452696"/>
                  </a:cubicBezTo>
                  <a:close/>
                  <a:moveTo>
                    <a:pt x="184673" y="227009"/>
                  </a:moveTo>
                  <a:cubicBezTo>
                    <a:pt x="189222" y="227009"/>
                    <a:pt x="193698" y="227158"/>
                    <a:pt x="198173" y="227456"/>
                  </a:cubicBezTo>
                  <a:cubicBezTo>
                    <a:pt x="202723" y="227829"/>
                    <a:pt x="207273" y="228276"/>
                    <a:pt x="211748" y="228947"/>
                  </a:cubicBezTo>
                  <a:cubicBezTo>
                    <a:pt x="216223" y="229617"/>
                    <a:pt x="220773" y="230437"/>
                    <a:pt x="225248" y="231406"/>
                  </a:cubicBezTo>
                  <a:cubicBezTo>
                    <a:pt x="229723" y="232449"/>
                    <a:pt x="234199" y="233567"/>
                    <a:pt x="238674" y="234908"/>
                  </a:cubicBezTo>
                  <a:cubicBezTo>
                    <a:pt x="248370" y="237740"/>
                    <a:pt x="250757" y="250408"/>
                    <a:pt x="242776" y="256593"/>
                  </a:cubicBezTo>
                  <a:cubicBezTo>
                    <a:pt x="242403" y="256891"/>
                    <a:pt x="242030" y="257190"/>
                    <a:pt x="241657" y="257562"/>
                  </a:cubicBezTo>
                  <a:cubicBezTo>
                    <a:pt x="241284" y="257935"/>
                    <a:pt x="240837" y="258307"/>
                    <a:pt x="240464" y="258680"/>
                  </a:cubicBezTo>
                  <a:cubicBezTo>
                    <a:pt x="240091" y="259127"/>
                    <a:pt x="239644" y="259574"/>
                    <a:pt x="239271" y="260021"/>
                  </a:cubicBezTo>
                  <a:cubicBezTo>
                    <a:pt x="238823" y="260543"/>
                    <a:pt x="238450" y="261065"/>
                    <a:pt x="238003" y="261586"/>
                  </a:cubicBezTo>
                  <a:cubicBezTo>
                    <a:pt x="237555" y="262182"/>
                    <a:pt x="237182" y="262779"/>
                    <a:pt x="236735" y="263449"/>
                  </a:cubicBezTo>
                  <a:cubicBezTo>
                    <a:pt x="236287" y="264120"/>
                    <a:pt x="235914" y="264791"/>
                    <a:pt x="235467" y="265461"/>
                  </a:cubicBezTo>
                  <a:cubicBezTo>
                    <a:pt x="235019" y="266206"/>
                    <a:pt x="234646" y="266952"/>
                    <a:pt x="234199" y="267697"/>
                  </a:cubicBezTo>
                  <a:cubicBezTo>
                    <a:pt x="233826" y="268442"/>
                    <a:pt x="233453" y="269187"/>
                    <a:pt x="233080" y="269932"/>
                  </a:cubicBezTo>
                  <a:cubicBezTo>
                    <a:pt x="232632" y="270827"/>
                    <a:pt x="232259" y="271721"/>
                    <a:pt x="231812" y="272615"/>
                  </a:cubicBezTo>
                  <a:cubicBezTo>
                    <a:pt x="231439" y="273584"/>
                    <a:pt x="230991" y="274553"/>
                    <a:pt x="230618" y="275521"/>
                  </a:cubicBezTo>
                  <a:cubicBezTo>
                    <a:pt x="230171" y="276565"/>
                    <a:pt x="229798" y="277608"/>
                    <a:pt x="229425" y="278726"/>
                  </a:cubicBezTo>
                  <a:cubicBezTo>
                    <a:pt x="228978" y="279844"/>
                    <a:pt x="228605" y="280961"/>
                    <a:pt x="228232" y="282079"/>
                  </a:cubicBezTo>
                  <a:cubicBezTo>
                    <a:pt x="227859" y="283271"/>
                    <a:pt x="227486" y="284464"/>
                    <a:pt x="227113" y="285656"/>
                  </a:cubicBezTo>
                  <a:cubicBezTo>
                    <a:pt x="226740" y="286923"/>
                    <a:pt x="226367" y="288190"/>
                    <a:pt x="225994" y="289457"/>
                  </a:cubicBezTo>
                  <a:cubicBezTo>
                    <a:pt x="225621" y="290798"/>
                    <a:pt x="225248" y="292214"/>
                    <a:pt x="224950" y="293555"/>
                  </a:cubicBezTo>
                  <a:cubicBezTo>
                    <a:pt x="224577" y="294971"/>
                    <a:pt x="224204" y="296387"/>
                    <a:pt x="223906" y="297803"/>
                  </a:cubicBezTo>
                  <a:cubicBezTo>
                    <a:pt x="223533" y="299293"/>
                    <a:pt x="223234" y="300784"/>
                    <a:pt x="222936" y="302274"/>
                  </a:cubicBezTo>
                  <a:cubicBezTo>
                    <a:pt x="222265" y="305478"/>
                    <a:pt x="221593" y="308608"/>
                    <a:pt x="221071" y="311813"/>
                  </a:cubicBezTo>
                  <a:cubicBezTo>
                    <a:pt x="220475" y="315315"/>
                    <a:pt x="219878" y="318817"/>
                    <a:pt x="219430" y="322245"/>
                  </a:cubicBezTo>
                  <a:cubicBezTo>
                    <a:pt x="218983" y="325152"/>
                    <a:pt x="218610" y="328058"/>
                    <a:pt x="218237" y="330964"/>
                  </a:cubicBezTo>
                  <a:cubicBezTo>
                    <a:pt x="217789" y="334914"/>
                    <a:pt x="217342" y="338938"/>
                    <a:pt x="216969" y="342887"/>
                  </a:cubicBezTo>
                  <a:cubicBezTo>
                    <a:pt x="216521" y="347135"/>
                    <a:pt x="216148" y="351383"/>
                    <a:pt x="215776" y="355630"/>
                  </a:cubicBezTo>
                  <a:cubicBezTo>
                    <a:pt x="215477" y="360101"/>
                    <a:pt x="215179" y="364647"/>
                    <a:pt x="214880" y="369193"/>
                  </a:cubicBezTo>
                  <a:cubicBezTo>
                    <a:pt x="214508" y="376049"/>
                    <a:pt x="208615" y="381265"/>
                    <a:pt x="201753" y="380818"/>
                  </a:cubicBezTo>
                  <a:cubicBezTo>
                    <a:pt x="194891" y="380445"/>
                    <a:pt x="189670" y="374558"/>
                    <a:pt x="190117" y="367702"/>
                  </a:cubicBezTo>
                  <a:cubicBezTo>
                    <a:pt x="190490" y="361517"/>
                    <a:pt x="190863" y="355332"/>
                    <a:pt x="191385" y="349221"/>
                  </a:cubicBezTo>
                  <a:cubicBezTo>
                    <a:pt x="191684" y="346241"/>
                    <a:pt x="191908" y="343334"/>
                    <a:pt x="192206" y="340428"/>
                  </a:cubicBezTo>
                  <a:cubicBezTo>
                    <a:pt x="192504" y="337596"/>
                    <a:pt x="192803" y="334839"/>
                    <a:pt x="193101" y="332007"/>
                  </a:cubicBezTo>
                  <a:cubicBezTo>
                    <a:pt x="193399" y="329325"/>
                    <a:pt x="193772" y="326642"/>
                    <a:pt x="194071" y="323959"/>
                  </a:cubicBezTo>
                  <a:cubicBezTo>
                    <a:pt x="194294" y="322171"/>
                    <a:pt x="194593" y="320457"/>
                    <a:pt x="194816" y="318743"/>
                  </a:cubicBezTo>
                  <a:cubicBezTo>
                    <a:pt x="195189" y="316209"/>
                    <a:pt x="195562" y="313750"/>
                    <a:pt x="196010" y="311216"/>
                  </a:cubicBezTo>
                  <a:cubicBezTo>
                    <a:pt x="196383" y="308832"/>
                    <a:pt x="196756" y="306447"/>
                    <a:pt x="197203" y="303988"/>
                  </a:cubicBezTo>
                  <a:cubicBezTo>
                    <a:pt x="197651" y="301752"/>
                    <a:pt x="198098" y="299442"/>
                    <a:pt x="198620" y="297132"/>
                  </a:cubicBezTo>
                  <a:cubicBezTo>
                    <a:pt x="199068" y="294971"/>
                    <a:pt x="199515" y="292810"/>
                    <a:pt x="200038" y="290574"/>
                  </a:cubicBezTo>
                  <a:cubicBezTo>
                    <a:pt x="200560" y="288488"/>
                    <a:pt x="201082" y="286476"/>
                    <a:pt x="201604" y="284389"/>
                  </a:cubicBezTo>
                  <a:cubicBezTo>
                    <a:pt x="202126" y="282377"/>
                    <a:pt x="202723" y="280440"/>
                    <a:pt x="203319" y="278502"/>
                  </a:cubicBezTo>
                  <a:cubicBezTo>
                    <a:pt x="203916" y="276565"/>
                    <a:pt x="204513" y="274702"/>
                    <a:pt x="205110" y="272839"/>
                  </a:cubicBezTo>
                  <a:cubicBezTo>
                    <a:pt x="205706" y="271125"/>
                    <a:pt x="206378" y="269336"/>
                    <a:pt x="207049" y="267548"/>
                  </a:cubicBezTo>
                  <a:cubicBezTo>
                    <a:pt x="207720" y="265908"/>
                    <a:pt x="208391" y="264269"/>
                    <a:pt x="209137" y="262629"/>
                  </a:cubicBezTo>
                  <a:cubicBezTo>
                    <a:pt x="209809" y="260990"/>
                    <a:pt x="210554" y="259425"/>
                    <a:pt x="211300" y="257935"/>
                  </a:cubicBezTo>
                  <a:cubicBezTo>
                    <a:pt x="211673" y="257190"/>
                    <a:pt x="212046" y="256519"/>
                    <a:pt x="212419" y="255848"/>
                  </a:cubicBezTo>
                  <a:cubicBezTo>
                    <a:pt x="212643" y="255401"/>
                    <a:pt x="212941" y="254879"/>
                    <a:pt x="213240" y="254358"/>
                  </a:cubicBezTo>
                  <a:cubicBezTo>
                    <a:pt x="211524" y="254060"/>
                    <a:pt x="209809" y="253762"/>
                    <a:pt x="208093" y="253538"/>
                  </a:cubicBezTo>
                  <a:cubicBezTo>
                    <a:pt x="204214" y="252942"/>
                    <a:pt x="200336" y="252495"/>
                    <a:pt x="196383" y="252197"/>
                  </a:cubicBezTo>
                  <a:cubicBezTo>
                    <a:pt x="192504" y="251973"/>
                    <a:pt x="188551" y="251824"/>
                    <a:pt x="184673" y="251824"/>
                  </a:cubicBezTo>
                  <a:cubicBezTo>
                    <a:pt x="180794" y="251824"/>
                    <a:pt x="176841" y="251899"/>
                    <a:pt x="172962" y="252197"/>
                  </a:cubicBezTo>
                  <a:cubicBezTo>
                    <a:pt x="169009" y="252495"/>
                    <a:pt x="165131" y="252942"/>
                    <a:pt x="161252" y="253538"/>
                  </a:cubicBezTo>
                  <a:cubicBezTo>
                    <a:pt x="159537" y="253762"/>
                    <a:pt x="157821" y="254060"/>
                    <a:pt x="156106" y="254358"/>
                  </a:cubicBezTo>
                  <a:cubicBezTo>
                    <a:pt x="156404" y="254879"/>
                    <a:pt x="156702" y="255401"/>
                    <a:pt x="157001" y="255848"/>
                  </a:cubicBezTo>
                  <a:cubicBezTo>
                    <a:pt x="157299" y="256519"/>
                    <a:pt x="157672" y="257190"/>
                    <a:pt x="158045" y="257935"/>
                  </a:cubicBezTo>
                  <a:cubicBezTo>
                    <a:pt x="158791" y="259425"/>
                    <a:pt x="159537" y="260990"/>
                    <a:pt x="160208" y="262629"/>
                  </a:cubicBezTo>
                  <a:cubicBezTo>
                    <a:pt x="160954" y="264269"/>
                    <a:pt x="161625" y="265908"/>
                    <a:pt x="162296" y="267548"/>
                  </a:cubicBezTo>
                  <a:cubicBezTo>
                    <a:pt x="162968" y="269336"/>
                    <a:pt x="163639" y="271125"/>
                    <a:pt x="164236" y="272839"/>
                  </a:cubicBezTo>
                  <a:cubicBezTo>
                    <a:pt x="164832" y="274702"/>
                    <a:pt x="165429" y="276565"/>
                    <a:pt x="166026" y="278502"/>
                  </a:cubicBezTo>
                  <a:cubicBezTo>
                    <a:pt x="166622" y="280440"/>
                    <a:pt x="167219" y="282377"/>
                    <a:pt x="167741" y="284389"/>
                  </a:cubicBezTo>
                  <a:cubicBezTo>
                    <a:pt x="168263" y="286476"/>
                    <a:pt x="168785" y="288488"/>
                    <a:pt x="169308" y="290574"/>
                  </a:cubicBezTo>
                  <a:cubicBezTo>
                    <a:pt x="169830" y="292810"/>
                    <a:pt x="170277" y="294971"/>
                    <a:pt x="170725" y="297132"/>
                  </a:cubicBezTo>
                  <a:cubicBezTo>
                    <a:pt x="171247" y="299442"/>
                    <a:pt x="171694" y="301752"/>
                    <a:pt x="172142" y="303988"/>
                  </a:cubicBezTo>
                  <a:cubicBezTo>
                    <a:pt x="172589" y="306447"/>
                    <a:pt x="172962" y="308832"/>
                    <a:pt x="173410" y="311216"/>
                  </a:cubicBezTo>
                  <a:cubicBezTo>
                    <a:pt x="173783" y="313750"/>
                    <a:pt x="174156" y="316209"/>
                    <a:pt x="174529" y="318743"/>
                  </a:cubicBezTo>
                  <a:cubicBezTo>
                    <a:pt x="175200" y="323140"/>
                    <a:pt x="175722" y="327611"/>
                    <a:pt x="176244" y="332007"/>
                  </a:cubicBezTo>
                  <a:cubicBezTo>
                    <a:pt x="176915" y="337745"/>
                    <a:pt x="177438" y="343483"/>
                    <a:pt x="177960" y="349221"/>
                  </a:cubicBezTo>
                  <a:cubicBezTo>
                    <a:pt x="178482" y="355332"/>
                    <a:pt x="178929" y="361517"/>
                    <a:pt x="179228" y="367702"/>
                  </a:cubicBezTo>
                  <a:cubicBezTo>
                    <a:pt x="179675" y="374558"/>
                    <a:pt x="174454" y="380445"/>
                    <a:pt x="167592" y="380818"/>
                  </a:cubicBezTo>
                  <a:cubicBezTo>
                    <a:pt x="160730" y="381265"/>
                    <a:pt x="154838" y="376049"/>
                    <a:pt x="154465" y="369193"/>
                  </a:cubicBezTo>
                  <a:cubicBezTo>
                    <a:pt x="154166" y="364647"/>
                    <a:pt x="153868" y="360101"/>
                    <a:pt x="153570" y="355630"/>
                  </a:cubicBezTo>
                  <a:cubicBezTo>
                    <a:pt x="153197" y="351383"/>
                    <a:pt x="152824" y="347135"/>
                    <a:pt x="152451" y="342887"/>
                  </a:cubicBezTo>
                  <a:cubicBezTo>
                    <a:pt x="152003" y="338938"/>
                    <a:pt x="151556" y="334914"/>
                    <a:pt x="151108" y="330964"/>
                  </a:cubicBezTo>
                  <a:cubicBezTo>
                    <a:pt x="150735" y="328058"/>
                    <a:pt x="150362" y="325152"/>
                    <a:pt x="149915" y="322245"/>
                  </a:cubicBezTo>
                  <a:cubicBezTo>
                    <a:pt x="149467" y="318817"/>
                    <a:pt x="148871" y="315315"/>
                    <a:pt x="148274" y="311813"/>
                  </a:cubicBezTo>
                  <a:cubicBezTo>
                    <a:pt x="147752" y="308608"/>
                    <a:pt x="147080" y="305404"/>
                    <a:pt x="146409" y="302274"/>
                  </a:cubicBezTo>
                  <a:cubicBezTo>
                    <a:pt x="145812" y="299368"/>
                    <a:pt x="145141" y="296387"/>
                    <a:pt x="144395" y="293555"/>
                  </a:cubicBezTo>
                  <a:cubicBezTo>
                    <a:pt x="143799" y="290872"/>
                    <a:pt x="143053" y="288264"/>
                    <a:pt x="142232" y="285656"/>
                  </a:cubicBezTo>
                  <a:cubicBezTo>
                    <a:pt x="141859" y="284464"/>
                    <a:pt x="141486" y="283271"/>
                    <a:pt x="141113" y="282079"/>
                  </a:cubicBezTo>
                  <a:cubicBezTo>
                    <a:pt x="140741" y="280961"/>
                    <a:pt x="140368" y="279844"/>
                    <a:pt x="139920" y="278726"/>
                  </a:cubicBezTo>
                  <a:cubicBezTo>
                    <a:pt x="139547" y="277608"/>
                    <a:pt x="139174" y="276565"/>
                    <a:pt x="138727" y="275521"/>
                  </a:cubicBezTo>
                  <a:cubicBezTo>
                    <a:pt x="138354" y="274553"/>
                    <a:pt x="137906" y="273584"/>
                    <a:pt x="137533" y="272615"/>
                  </a:cubicBezTo>
                  <a:cubicBezTo>
                    <a:pt x="137086" y="271721"/>
                    <a:pt x="136713" y="270827"/>
                    <a:pt x="136265" y="269932"/>
                  </a:cubicBezTo>
                  <a:cubicBezTo>
                    <a:pt x="135892" y="269187"/>
                    <a:pt x="135519" y="268442"/>
                    <a:pt x="135146" y="267697"/>
                  </a:cubicBezTo>
                  <a:cubicBezTo>
                    <a:pt x="134699" y="266952"/>
                    <a:pt x="134326" y="266206"/>
                    <a:pt x="133878" y="265461"/>
                  </a:cubicBezTo>
                  <a:cubicBezTo>
                    <a:pt x="133431" y="264791"/>
                    <a:pt x="133058" y="264120"/>
                    <a:pt x="132611" y="263449"/>
                  </a:cubicBezTo>
                  <a:cubicBezTo>
                    <a:pt x="132163" y="262779"/>
                    <a:pt x="131790" y="262182"/>
                    <a:pt x="131343" y="261586"/>
                  </a:cubicBezTo>
                  <a:cubicBezTo>
                    <a:pt x="130895" y="261065"/>
                    <a:pt x="130522" y="260543"/>
                    <a:pt x="130075" y="260021"/>
                  </a:cubicBezTo>
                  <a:cubicBezTo>
                    <a:pt x="129702" y="259574"/>
                    <a:pt x="129254" y="259127"/>
                    <a:pt x="128881" y="258680"/>
                  </a:cubicBezTo>
                  <a:cubicBezTo>
                    <a:pt x="128508" y="258307"/>
                    <a:pt x="128061" y="257935"/>
                    <a:pt x="127688" y="257562"/>
                  </a:cubicBezTo>
                  <a:cubicBezTo>
                    <a:pt x="127315" y="257190"/>
                    <a:pt x="126942" y="256891"/>
                    <a:pt x="126569" y="256593"/>
                  </a:cubicBezTo>
                  <a:cubicBezTo>
                    <a:pt x="118588" y="250408"/>
                    <a:pt x="120975" y="237740"/>
                    <a:pt x="130671" y="234908"/>
                  </a:cubicBezTo>
                  <a:cubicBezTo>
                    <a:pt x="135146" y="233567"/>
                    <a:pt x="139622" y="232449"/>
                    <a:pt x="144097" y="231406"/>
                  </a:cubicBezTo>
                  <a:cubicBezTo>
                    <a:pt x="148572" y="230437"/>
                    <a:pt x="153122" y="229617"/>
                    <a:pt x="157597" y="228947"/>
                  </a:cubicBezTo>
                  <a:cubicBezTo>
                    <a:pt x="162147" y="228276"/>
                    <a:pt x="166622" y="227829"/>
                    <a:pt x="171172" y="227456"/>
                  </a:cubicBezTo>
                  <a:cubicBezTo>
                    <a:pt x="175647" y="227158"/>
                    <a:pt x="180123" y="227009"/>
                    <a:pt x="184673" y="227009"/>
                  </a:cubicBezTo>
                  <a:close/>
                  <a:moveTo>
                    <a:pt x="184638" y="0"/>
                  </a:moveTo>
                  <a:cubicBezTo>
                    <a:pt x="244994" y="0"/>
                    <a:pt x="301546" y="29424"/>
                    <a:pt x="336088" y="78887"/>
                  </a:cubicBezTo>
                  <a:cubicBezTo>
                    <a:pt x="370631" y="128350"/>
                    <a:pt x="378763" y="191444"/>
                    <a:pt x="357873" y="248058"/>
                  </a:cubicBezTo>
                  <a:cubicBezTo>
                    <a:pt x="336461" y="306087"/>
                    <a:pt x="272822" y="336703"/>
                    <a:pt x="262900" y="410227"/>
                  </a:cubicBezTo>
                  <a:cubicBezTo>
                    <a:pt x="266555" y="409259"/>
                    <a:pt x="270286" y="408365"/>
                    <a:pt x="273941" y="407471"/>
                  </a:cubicBezTo>
                  <a:cubicBezTo>
                    <a:pt x="280581" y="405757"/>
                    <a:pt x="287370" y="409855"/>
                    <a:pt x="289012" y="416484"/>
                  </a:cubicBezTo>
                  <a:cubicBezTo>
                    <a:pt x="290653" y="423114"/>
                    <a:pt x="286624" y="429893"/>
                    <a:pt x="279984" y="431532"/>
                  </a:cubicBezTo>
                  <a:cubicBezTo>
                    <a:pt x="218434" y="446877"/>
                    <a:pt x="156884" y="462222"/>
                    <a:pt x="95334" y="477642"/>
                  </a:cubicBezTo>
                  <a:cubicBezTo>
                    <a:pt x="88694" y="479281"/>
                    <a:pt x="81905" y="475258"/>
                    <a:pt x="80263" y="468554"/>
                  </a:cubicBezTo>
                  <a:cubicBezTo>
                    <a:pt x="78622" y="461924"/>
                    <a:pt x="82651" y="455220"/>
                    <a:pt x="89291" y="453507"/>
                  </a:cubicBezTo>
                  <a:cubicBezTo>
                    <a:pt x="139575" y="440992"/>
                    <a:pt x="189860" y="428403"/>
                    <a:pt x="240145" y="415888"/>
                  </a:cubicBezTo>
                  <a:cubicBezTo>
                    <a:pt x="238354" y="413132"/>
                    <a:pt x="237757" y="410599"/>
                    <a:pt x="238205" y="407396"/>
                  </a:cubicBezTo>
                  <a:cubicBezTo>
                    <a:pt x="238876" y="402182"/>
                    <a:pt x="239772" y="397116"/>
                    <a:pt x="240965" y="392051"/>
                  </a:cubicBezTo>
                  <a:cubicBezTo>
                    <a:pt x="242084" y="387134"/>
                    <a:pt x="243427" y="382367"/>
                    <a:pt x="245069" y="377674"/>
                  </a:cubicBezTo>
                  <a:cubicBezTo>
                    <a:pt x="246561" y="373130"/>
                    <a:pt x="248277" y="368660"/>
                    <a:pt x="250216" y="364265"/>
                  </a:cubicBezTo>
                  <a:cubicBezTo>
                    <a:pt x="252007" y="360019"/>
                    <a:pt x="254021" y="355848"/>
                    <a:pt x="256185" y="351751"/>
                  </a:cubicBezTo>
                  <a:cubicBezTo>
                    <a:pt x="258274" y="347877"/>
                    <a:pt x="260587" y="344004"/>
                    <a:pt x="262900" y="340205"/>
                  </a:cubicBezTo>
                  <a:cubicBezTo>
                    <a:pt x="265212" y="336554"/>
                    <a:pt x="267600" y="332979"/>
                    <a:pt x="270062" y="329403"/>
                  </a:cubicBezTo>
                  <a:cubicBezTo>
                    <a:pt x="272449" y="325977"/>
                    <a:pt x="274986" y="322624"/>
                    <a:pt x="277522" y="319347"/>
                  </a:cubicBezTo>
                  <a:cubicBezTo>
                    <a:pt x="279984" y="316069"/>
                    <a:pt x="282521" y="312941"/>
                    <a:pt x="285058" y="309812"/>
                  </a:cubicBezTo>
                  <a:cubicBezTo>
                    <a:pt x="287594" y="306758"/>
                    <a:pt x="290056" y="303704"/>
                    <a:pt x="292593" y="300724"/>
                  </a:cubicBezTo>
                  <a:cubicBezTo>
                    <a:pt x="294906" y="297968"/>
                    <a:pt x="297218" y="295211"/>
                    <a:pt x="299531" y="292530"/>
                  </a:cubicBezTo>
                  <a:cubicBezTo>
                    <a:pt x="300725" y="291114"/>
                    <a:pt x="301919" y="289699"/>
                    <a:pt x="303038" y="288284"/>
                  </a:cubicBezTo>
                  <a:cubicBezTo>
                    <a:pt x="305351" y="285528"/>
                    <a:pt x="307663" y="282771"/>
                    <a:pt x="309827" y="279941"/>
                  </a:cubicBezTo>
                  <a:cubicBezTo>
                    <a:pt x="311990" y="277259"/>
                    <a:pt x="314079" y="274577"/>
                    <a:pt x="316168" y="271821"/>
                  </a:cubicBezTo>
                  <a:cubicBezTo>
                    <a:pt x="318108" y="269214"/>
                    <a:pt x="320048" y="266532"/>
                    <a:pt x="321838" y="263776"/>
                  </a:cubicBezTo>
                  <a:cubicBezTo>
                    <a:pt x="323554" y="261169"/>
                    <a:pt x="325270" y="258487"/>
                    <a:pt x="326837" y="255731"/>
                  </a:cubicBezTo>
                  <a:cubicBezTo>
                    <a:pt x="328329" y="253124"/>
                    <a:pt x="329747" y="250442"/>
                    <a:pt x="331090" y="247686"/>
                  </a:cubicBezTo>
                  <a:cubicBezTo>
                    <a:pt x="332358" y="245004"/>
                    <a:pt x="333552" y="242248"/>
                    <a:pt x="334596" y="239492"/>
                  </a:cubicBezTo>
                  <a:cubicBezTo>
                    <a:pt x="352651" y="190550"/>
                    <a:pt x="345563" y="135873"/>
                    <a:pt x="315721" y="93115"/>
                  </a:cubicBezTo>
                  <a:cubicBezTo>
                    <a:pt x="285804" y="50282"/>
                    <a:pt x="236862" y="24806"/>
                    <a:pt x="184638" y="24806"/>
                  </a:cubicBezTo>
                  <a:cubicBezTo>
                    <a:pt x="132413" y="24806"/>
                    <a:pt x="83471" y="50282"/>
                    <a:pt x="53554" y="93115"/>
                  </a:cubicBezTo>
                  <a:cubicBezTo>
                    <a:pt x="23712" y="135873"/>
                    <a:pt x="16624" y="190550"/>
                    <a:pt x="34679" y="239492"/>
                  </a:cubicBezTo>
                  <a:cubicBezTo>
                    <a:pt x="35425" y="241428"/>
                    <a:pt x="36246" y="243365"/>
                    <a:pt x="37066" y="245302"/>
                  </a:cubicBezTo>
                  <a:cubicBezTo>
                    <a:pt x="37962" y="247239"/>
                    <a:pt x="38857" y="249175"/>
                    <a:pt x="39827" y="251038"/>
                  </a:cubicBezTo>
                  <a:cubicBezTo>
                    <a:pt x="40871" y="252975"/>
                    <a:pt x="41916" y="254837"/>
                    <a:pt x="43035" y="256699"/>
                  </a:cubicBezTo>
                  <a:cubicBezTo>
                    <a:pt x="44154" y="258636"/>
                    <a:pt x="45273" y="260498"/>
                    <a:pt x="46541" y="262361"/>
                  </a:cubicBezTo>
                  <a:cubicBezTo>
                    <a:pt x="47810" y="264297"/>
                    <a:pt x="49078" y="266234"/>
                    <a:pt x="50421" y="268096"/>
                  </a:cubicBezTo>
                  <a:cubicBezTo>
                    <a:pt x="51241" y="269288"/>
                    <a:pt x="52062" y="270406"/>
                    <a:pt x="52957" y="271598"/>
                  </a:cubicBezTo>
                  <a:cubicBezTo>
                    <a:pt x="54375" y="273534"/>
                    <a:pt x="55867" y="275471"/>
                    <a:pt x="57359" y="277333"/>
                  </a:cubicBezTo>
                  <a:cubicBezTo>
                    <a:pt x="58851" y="279345"/>
                    <a:pt x="60418" y="281281"/>
                    <a:pt x="61985" y="283144"/>
                  </a:cubicBezTo>
                  <a:cubicBezTo>
                    <a:pt x="63626" y="285155"/>
                    <a:pt x="65267" y="287092"/>
                    <a:pt x="66909" y="289103"/>
                  </a:cubicBezTo>
                  <a:cubicBezTo>
                    <a:pt x="68774" y="291338"/>
                    <a:pt x="70714" y="293573"/>
                    <a:pt x="72579" y="295882"/>
                  </a:cubicBezTo>
                  <a:cubicBezTo>
                    <a:pt x="74593" y="298191"/>
                    <a:pt x="76608" y="300575"/>
                    <a:pt x="78547" y="302959"/>
                  </a:cubicBezTo>
                  <a:cubicBezTo>
                    <a:pt x="80338" y="305119"/>
                    <a:pt x="82128" y="307205"/>
                    <a:pt x="83844" y="309365"/>
                  </a:cubicBezTo>
                  <a:cubicBezTo>
                    <a:pt x="85635" y="311600"/>
                    <a:pt x="87425" y="313760"/>
                    <a:pt x="89216" y="315995"/>
                  </a:cubicBezTo>
                  <a:cubicBezTo>
                    <a:pt x="91007" y="318304"/>
                    <a:pt x="92797" y="320613"/>
                    <a:pt x="94513" y="322922"/>
                  </a:cubicBezTo>
                  <a:cubicBezTo>
                    <a:pt x="96304" y="325306"/>
                    <a:pt x="98020" y="327764"/>
                    <a:pt x="99736" y="330223"/>
                  </a:cubicBezTo>
                  <a:cubicBezTo>
                    <a:pt x="101526" y="332681"/>
                    <a:pt x="103167" y="335214"/>
                    <a:pt x="104883" y="337821"/>
                  </a:cubicBezTo>
                  <a:cubicBezTo>
                    <a:pt x="105928" y="339460"/>
                    <a:pt x="106898" y="341024"/>
                    <a:pt x="107868" y="342737"/>
                  </a:cubicBezTo>
                  <a:cubicBezTo>
                    <a:pt x="109509" y="345419"/>
                    <a:pt x="111076" y="348175"/>
                    <a:pt x="112642" y="350931"/>
                  </a:cubicBezTo>
                  <a:cubicBezTo>
                    <a:pt x="114135" y="353762"/>
                    <a:pt x="115627" y="356667"/>
                    <a:pt x="116970" y="359572"/>
                  </a:cubicBezTo>
                  <a:cubicBezTo>
                    <a:pt x="118387" y="362627"/>
                    <a:pt x="119730" y="365681"/>
                    <a:pt x="120998" y="368735"/>
                  </a:cubicBezTo>
                  <a:cubicBezTo>
                    <a:pt x="122267" y="371938"/>
                    <a:pt x="123386" y="375141"/>
                    <a:pt x="124505" y="378344"/>
                  </a:cubicBezTo>
                  <a:cubicBezTo>
                    <a:pt x="125549" y="381697"/>
                    <a:pt x="126519" y="385049"/>
                    <a:pt x="127415" y="388401"/>
                  </a:cubicBezTo>
                  <a:cubicBezTo>
                    <a:pt x="129131" y="395031"/>
                    <a:pt x="125102" y="401809"/>
                    <a:pt x="118462" y="403523"/>
                  </a:cubicBezTo>
                  <a:cubicBezTo>
                    <a:pt x="111822" y="405236"/>
                    <a:pt x="105033" y="401213"/>
                    <a:pt x="103391" y="394584"/>
                  </a:cubicBezTo>
                  <a:cubicBezTo>
                    <a:pt x="87276" y="332085"/>
                    <a:pt x="31247" y="301767"/>
                    <a:pt x="11402" y="248058"/>
                  </a:cubicBezTo>
                  <a:cubicBezTo>
                    <a:pt x="-9488" y="191444"/>
                    <a:pt x="-1356" y="128350"/>
                    <a:pt x="33187" y="78887"/>
                  </a:cubicBezTo>
                  <a:cubicBezTo>
                    <a:pt x="67729" y="29424"/>
                    <a:pt x="124281" y="0"/>
                    <a:pt x="18463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AutoShape 7"/>
            <p:cNvSpPr/>
            <p:nvPr/>
          </p:nvSpPr>
          <p:spPr>
            <a:xfrm>
              <a:off x="7162230" y="2392683"/>
              <a:ext cx="2708275" cy="1383030"/>
            </a:xfrm>
            <a:prstGeom prst="rect">
              <a:avLst/>
            </a:prstGeom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本课程对人工智能和智能科学领域作一个入门介绍，包括一些典型的人工智能应用的原理、模型和算法。</a:t>
              </a:r>
              <a:endParaRPr lang="en-US" altLang="zh-CN" sz="1400" dirty="0"/>
            </a:p>
          </p:txBody>
        </p:sp>
        <p:sp>
          <p:nvSpPr>
            <p:cNvPr id="16" name="AutoShape 8"/>
            <p:cNvSpPr/>
            <p:nvPr/>
          </p:nvSpPr>
          <p:spPr>
            <a:xfrm>
              <a:off x="7657530" y="1871985"/>
              <a:ext cx="2084387" cy="460375"/>
            </a:xfrm>
            <a:prstGeom prst="rect">
              <a:avLst/>
            </a:prstGeom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学习内容</a:t>
              </a:r>
              <a:endParaRPr 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68363" y="1155214"/>
            <a:ext cx="2708275" cy="1851265"/>
            <a:chOff x="6102688" y="1210476"/>
            <a:chExt cx="2708275" cy="1851265"/>
          </a:xfrm>
        </p:grpSpPr>
        <p:sp>
          <p:nvSpPr>
            <p:cNvPr id="22" name="Freeform 6"/>
            <p:cNvSpPr/>
            <p:nvPr/>
          </p:nvSpPr>
          <p:spPr>
            <a:xfrm>
              <a:off x="6199889" y="1286691"/>
              <a:ext cx="334477" cy="307945"/>
            </a:xfrm>
            <a:custGeom>
              <a:avLst/>
              <a:gdLst/>
              <a:ahLst/>
              <a:cxnLst/>
              <a:rect l="l" t="t" r="r" b="b"/>
              <a:pathLst>
                <a:path w="580" h="535">
                  <a:moveTo>
                    <a:pt x="164" y="525"/>
                  </a:moveTo>
                  <a:cubicBezTo>
                    <a:pt x="172" y="534"/>
                    <a:pt x="186" y="535"/>
                    <a:pt x="196" y="526"/>
                  </a:cubicBezTo>
                  <a:lnTo>
                    <a:pt x="570" y="187"/>
                  </a:lnTo>
                  <a:cubicBezTo>
                    <a:pt x="579" y="179"/>
                    <a:pt x="580" y="165"/>
                    <a:pt x="572" y="155"/>
                  </a:cubicBezTo>
                  <a:lnTo>
                    <a:pt x="475" y="49"/>
                  </a:lnTo>
                  <a:cubicBezTo>
                    <a:pt x="466" y="39"/>
                    <a:pt x="452" y="39"/>
                    <a:pt x="443" y="47"/>
                  </a:cubicBezTo>
                  <a:lnTo>
                    <a:pt x="124" y="335"/>
                  </a:lnTo>
                  <a:cubicBezTo>
                    <a:pt x="115" y="344"/>
                    <a:pt x="114" y="358"/>
                    <a:pt x="123" y="367"/>
                  </a:cubicBezTo>
                  <a:lnTo>
                    <a:pt x="175" y="425"/>
                  </a:lnTo>
                  <a:cubicBezTo>
                    <a:pt x="183" y="434"/>
                    <a:pt x="198" y="435"/>
                    <a:pt x="207" y="426"/>
                  </a:cubicBezTo>
                  <a:lnTo>
                    <a:pt x="341" y="305"/>
                  </a:lnTo>
                  <a:cubicBezTo>
                    <a:pt x="350" y="297"/>
                    <a:pt x="351" y="282"/>
                    <a:pt x="343" y="273"/>
                  </a:cubicBezTo>
                  <a:lnTo>
                    <a:pt x="327" y="256"/>
                  </a:lnTo>
                  <a:lnTo>
                    <a:pt x="193" y="378"/>
                  </a:lnTo>
                  <a:lnTo>
                    <a:pt x="172" y="354"/>
                  </a:lnTo>
                  <a:lnTo>
                    <a:pt x="457" y="96"/>
                  </a:lnTo>
                  <a:lnTo>
                    <a:pt x="523" y="169"/>
                  </a:lnTo>
                  <a:lnTo>
                    <a:pt x="182" y="478"/>
                  </a:lnTo>
                  <a:lnTo>
                    <a:pt x="58" y="340"/>
                  </a:lnTo>
                  <a:lnTo>
                    <a:pt x="404" y="26"/>
                  </a:lnTo>
                  <a:lnTo>
                    <a:pt x="389" y="10"/>
                  </a:lnTo>
                  <a:cubicBezTo>
                    <a:pt x="380" y="0"/>
                    <a:pt x="366" y="0"/>
                    <a:pt x="357" y="8"/>
                  </a:cubicBezTo>
                  <a:lnTo>
                    <a:pt x="10" y="322"/>
                  </a:lnTo>
                  <a:cubicBezTo>
                    <a:pt x="1" y="330"/>
                    <a:pt x="0" y="344"/>
                    <a:pt x="9" y="354"/>
                  </a:cubicBezTo>
                  <a:lnTo>
                    <a:pt x="164" y="525"/>
                  </a:lnTo>
                  <a:close/>
                </a:path>
              </a:pathLst>
            </a:custGeom>
            <a:solidFill>
              <a:schemeClr val="accent1">
                <a:lumMod val="75000"/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AutoShape 9"/>
            <p:cNvSpPr/>
            <p:nvPr/>
          </p:nvSpPr>
          <p:spPr>
            <a:xfrm>
              <a:off x="6102688" y="1678711"/>
              <a:ext cx="2708275" cy="1383030"/>
            </a:xfrm>
            <a:prstGeom prst="rect">
              <a:avLst/>
            </a:prstGeom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闭卷笔试，期末</a:t>
              </a:r>
              <a:r>
                <a:rPr lang="en-US" altLang="zh-CN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40%</a:t>
              </a: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，过程性考核包括平时作业、课堂讨论、随堂测试与线上平台学习。</a:t>
              </a:r>
              <a:endParaRPr lang="en-US" sz="1400" dirty="0"/>
            </a:p>
          </p:txBody>
        </p:sp>
        <p:sp>
          <p:nvSpPr>
            <p:cNvPr id="24" name="AutoShape 10"/>
            <p:cNvSpPr/>
            <p:nvPr/>
          </p:nvSpPr>
          <p:spPr>
            <a:xfrm>
              <a:off x="6597988" y="1210476"/>
              <a:ext cx="2084387" cy="460375"/>
            </a:xfrm>
            <a:prstGeom prst="rect">
              <a:avLst/>
            </a:prstGeom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考核方式</a:t>
              </a:r>
              <a:endParaRPr 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303888" y="1124199"/>
            <a:ext cx="2722946" cy="1904095"/>
            <a:chOff x="3303888" y="1124199"/>
            <a:chExt cx="2722946" cy="1904095"/>
          </a:xfrm>
        </p:grpSpPr>
        <p:sp>
          <p:nvSpPr>
            <p:cNvPr id="14" name="Freeform 6"/>
            <p:cNvSpPr/>
            <p:nvPr/>
          </p:nvSpPr>
          <p:spPr>
            <a:xfrm>
              <a:off x="3415760" y="1200414"/>
              <a:ext cx="334477" cy="307945"/>
            </a:xfrm>
            <a:custGeom>
              <a:avLst/>
              <a:gdLst/>
              <a:ahLst/>
              <a:cxnLst/>
              <a:rect l="l" t="t" r="r" b="b"/>
              <a:pathLst>
                <a:path w="580" h="535">
                  <a:moveTo>
                    <a:pt x="164" y="525"/>
                  </a:moveTo>
                  <a:cubicBezTo>
                    <a:pt x="172" y="534"/>
                    <a:pt x="186" y="535"/>
                    <a:pt x="196" y="526"/>
                  </a:cubicBezTo>
                  <a:lnTo>
                    <a:pt x="570" y="187"/>
                  </a:lnTo>
                  <a:cubicBezTo>
                    <a:pt x="579" y="179"/>
                    <a:pt x="580" y="165"/>
                    <a:pt x="572" y="155"/>
                  </a:cubicBezTo>
                  <a:lnTo>
                    <a:pt x="475" y="49"/>
                  </a:lnTo>
                  <a:cubicBezTo>
                    <a:pt x="466" y="39"/>
                    <a:pt x="452" y="39"/>
                    <a:pt x="443" y="47"/>
                  </a:cubicBezTo>
                  <a:lnTo>
                    <a:pt x="124" y="335"/>
                  </a:lnTo>
                  <a:cubicBezTo>
                    <a:pt x="115" y="344"/>
                    <a:pt x="114" y="358"/>
                    <a:pt x="123" y="367"/>
                  </a:cubicBezTo>
                  <a:lnTo>
                    <a:pt x="175" y="425"/>
                  </a:lnTo>
                  <a:cubicBezTo>
                    <a:pt x="183" y="434"/>
                    <a:pt x="198" y="435"/>
                    <a:pt x="207" y="426"/>
                  </a:cubicBezTo>
                  <a:lnTo>
                    <a:pt x="341" y="305"/>
                  </a:lnTo>
                  <a:cubicBezTo>
                    <a:pt x="350" y="297"/>
                    <a:pt x="351" y="282"/>
                    <a:pt x="343" y="273"/>
                  </a:cubicBezTo>
                  <a:lnTo>
                    <a:pt x="327" y="256"/>
                  </a:lnTo>
                  <a:lnTo>
                    <a:pt x="193" y="378"/>
                  </a:lnTo>
                  <a:lnTo>
                    <a:pt x="172" y="354"/>
                  </a:lnTo>
                  <a:lnTo>
                    <a:pt x="457" y="96"/>
                  </a:lnTo>
                  <a:lnTo>
                    <a:pt x="523" y="169"/>
                  </a:lnTo>
                  <a:lnTo>
                    <a:pt x="182" y="478"/>
                  </a:lnTo>
                  <a:lnTo>
                    <a:pt x="58" y="340"/>
                  </a:lnTo>
                  <a:lnTo>
                    <a:pt x="404" y="26"/>
                  </a:lnTo>
                  <a:lnTo>
                    <a:pt x="389" y="10"/>
                  </a:lnTo>
                  <a:cubicBezTo>
                    <a:pt x="380" y="0"/>
                    <a:pt x="366" y="0"/>
                    <a:pt x="357" y="8"/>
                  </a:cubicBezTo>
                  <a:lnTo>
                    <a:pt x="10" y="322"/>
                  </a:lnTo>
                  <a:cubicBezTo>
                    <a:pt x="1" y="330"/>
                    <a:pt x="0" y="344"/>
                    <a:pt x="9" y="354"/>
                  </a:cubicBezTo>
                  <a:lnTo>
                    <a:pt x="164" y="525"/>
                  </a:lnTo>
                  <a:close/>
                </a:path>
              </a:pathLst>
            </a:custGeom>
            <a:solidFill>
              <a:schemeClr val="accent1">
                <a:lumMod val="75000"/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AutoShape 9"/>
            <p:cNvSpPr/>
            <p:nvPr/>
          </p:nvSpPr>
          <p:spPr>
            <a:xfrm>
              <a:off x="3318559" y="1644899"/>
              <a:ext cx="2708275" cy="1383030"/>
            </a:xfrm>
            <a:prstGeom prst="rect">
              <a:avLst/>
            </a:prstGeom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defRPr/>
              </a:pPr>
              <a:endParaRPr lang="en-US" sz="1400" dirty="0"/>
            </a:p>
          </p:txBody>
        </p:sp>
        <p:sp>
          <p:nvSpPr>
            <p:cNvPr id="18" name="AutoShape 10"/>
            <p:cNvSpPr/>
            <p:nvPr/>
          </p:nvSpPr>
          <p:spPr>
            <a:xfrm>
              <a:off x="3813859" y="1124199"/>
              <a:ext cx="2084387" cy="460375"/>
            </a:xfrm>
            <a:prstGeom prst="rect">
              <a:avLst/>
            </a:prstGeom>
          </p:spPr>
          <p:txBody>
            <a:bodyPr wrap="square" lIns="91440" tIns="45720" rIns="91440" bIns="4572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学习方式</a:t>
              </a:r>
              <a:endParaRPr lang="en-US" dirty="0"/>
            </a:p>
          </p:txBody>
        </p:sp>
        <p:sp>
          <p:nvSpPr>
            <p:cNvPr id="25" name="AutoShape 7"/>
            <p:cNvSpPr/>
            <p:nvPr/>
          </p:nvSpPr>
          <p:spPr>
            <a:xfrm>
              <a:off x="3303888" y="1645264"/>
              <a:ext cx="2708275" cy="1383030"/>
            </a:xfrm>
            <a:prstGeom prst="rect">
              <a:avLst/>
            </a:prstGeom>
          </p:spPr>
          <p:txBody>
            <a:bodyPr wrap="square" lIns="91440" tIns="45720" rIns="91440" bIns="45720" rtlCol="0" anchor="t" anchorCtr="0">
              <a:no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混合式，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课前</a:t>
              </a: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线上知识点预习，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课堂</a:t>
              </a: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问题与案例导入式教学，配合随堂测试检测学习效果，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课后</a:t>
              </a:r>
              <a:r>
                <a:rPr lang="zh-CN" altLang="en-US" sz="1600" dirty="0">
                  <a:solidFill>
                    <a:schemeClr val="dk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线上完成作业。</a:t>
              </a:r>
              <a:endParaRPr lang="en-US" altLang="zh-CN" sz="1400" dirty="0"/>
            </a:p>
          </p:txBody>
        </p:sp>
      </p:grpSp>
      <p:grpSp>
        <p:nvGrpSpPr>
          <p:cNvPr id="6" name="Group 11"/>
          <p:cNvGrpSpPr/>
          <p:nvPr/>
        </p:nvGrpSpPr>
        <p:grpSpPr>
          <a:xfrm>
            <a:off x="80210" y="0"/>
            <a:ext cx="9063790" cy="864789"/>
            <a:chOff x="454963" y="93878"/>
            <a:chExt cx="9063790" cy="864789"/>
          </a:xfrm>
        </p:grpSpPr>
        <p:sp>
          <p:nvSpPr>
            <p:cNvPr id="7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TextBox 32"/>
            <p:cNvSpPr txBox="1"/>
            <p:nvPr/>
          </p:nvSpPr>
          <p:spPr>
            <a:xfrm>
              <a:off x="1094842" y="93878"/>
              <a:ext cx="8423911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课程介绍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2" y="141348"/>
            <a:ext cx="9143999" cy="657727"/>
          </a:xfrm>
        </p:spPr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：第一章   绪论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7624" y="1100154"/>
          <a:ext cx="8075364" cy="493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419"/>
                <a:gridCol w="5188945"/>
              </a:tblGrid>
              <a:tr h="4114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手段与方法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特点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999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以符号主义为核心的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逻辑推理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将概念（如命题等）符号化，从若干判断（前提）出发得到新判断（结论）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999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以问题求解为核心的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探寻搜索依据已有信息来寻找满足约束条件的待求解问题的答案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999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以数据驱动为核心的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从数据中发现数据所承载语义（如概念）的内在模式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696">
                <a:tc>
                  <a:txBody>
                    <a:bodyPr/>
                    <a:lstStyle/>
                    <a:p>
                      <a:pPr algn="ctr"/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以行为主义为核心的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强化学习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根据环境所提供的奖罚反馈来学习所处状态可施加的最佳行动，在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探索（未知空间）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利用（已有经验）（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exploration vs. exploitation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之间寻找平衡，完成某个序列化任务，具备自我学习能力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999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以博弈对抗为核心的群体智能（两人及以上）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数据拟合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优化解的求取向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均衡解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的求取迈进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073399" y="2917819"/>
            <a:ext cx="533400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8502" y="4113950"/>
            <a:ext cx="745005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这里的“擢”即抽引，表示从一个典型个别事例中抽引出一个一般命题（虑），这种归纳推理的方式不用怀疑，因为其理由或根据是“与典型事例同类的事物联系是存在，还是不存在”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30"/>
          <p:cNvSpPr/>
          <p:nvPr/>
        </p:nvSpPr>
        <p:spPr bwMode="auto">
          <a:xfrm>
            <a:off x="748502" y="2716925"/>
            <a:ext cx="2211791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逻辑与推理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722766" y="2398730"/>
            <a:ext cx="4475793" cy="1386333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命题逻辑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谓词逻辑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知识图谱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推理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因果推理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6631" y="973713"/>
            <a:ext cx="5999586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擢虑不疑，说在有无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《墨辨·经下》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5"/>
          <p:cNvSpPr>
            <a:spLocks noGrp="1"/>
          </p:cNvSpPr>
          <p:nvPr>
            <p:ph type="title"/>
          </p:nvPr>
        </p:nvSpPr>
        <p:spPr>
          <a:xfrm>
            <a:off x="2" y="141348"/>
            <a:ext cx="9143999" cy="657727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：第二章  逻辑与推理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 bwMode="auto">
          <a:xfrm>
            <a:off x="3864133" y="2577695"/>
            <a:ext cx="4470339" cy="113797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启发式搜索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对抗搜索（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Minimax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Alpha-Beta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蒙特卡洛树搜索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30"/>
          <p:cNvSpPr/>
          <p:nvPr/>
        </p:nvSpPr>
        <p:spPr bwMode="auto">
          <a:xfrm>
            <a:off x="983189" y="2764347"/>
            <a:ext cx="2149700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搜索求解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192378" y="2965240"/>
            <a:ext cx="533400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9996" y="4132282"/>
            <a:ext cx="7120364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搜索算法通过模拟智能体的一系列动作，按照一定规则探索智能体的所有可能行动，直到找到一种满足约束限制的解法，以此来指导智能体的行动。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2" y="141348"/>
            <a:ext cx="9143999" cy="657727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：第三章  搜索求解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9997" y="1072865"/>
            <a:ext cx="720447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故记诵者，学问之舟车也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 章学诚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文史通义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35097" y="2810124"/>
            <a:ext cx="683462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8525" y="1155886"/>
            <a:ext cx="7687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化繁为简、大巧不工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Ronald Aylmer Fisher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（罗纳德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艾尔默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费舍尔 ）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309402" y="2073335"/>
            <a:ext cx="4155016" cy="1781447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机器学习基本概念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回归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分析、决策树</a:t>
            </a: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线性判别分析、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Ada Boosting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支持向量机、生成学习模型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569336" y="2508042"/>
            <a:ext cx="2674921" cy="934787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统计机器学习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监督学习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93" y="3869608"/>
            <a:ext cx="4391831" cy="20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051725" y="5882385"/>
            <a:ext cx="4572000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从标注数据到概念空间的映射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-8308" y="141348"/>
            <a:ext cx="9152309" cy="657727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：第四章  机器学习：监督学习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33" y="3685900"/>
            <a:ext cx="38290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3647595" y="2585389"/>
            <a:ext cx="533400" cy="39564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8306" y="1049522"/>
            <a:ext cx="5948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物以类聚，人以群分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            《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战国策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齐策三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1488304" y="2264430"/>
            <a:ext cx="2087612" cy="1019155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统计机器学习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非监督学习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88508" y="584843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学习无标注数据的分布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4474508" y="1942744"/>
            <a:ext cx="3265313" cy="1646165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均值聚类</a:t>
            </a:r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主成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zh-CN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特征人脸方法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潜在语义分析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期望极大算法（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标题 5"/>
          <p:cNvSpPr>
            <a:spLocks noGrp="1"/>
          </p:cNvSpPr>
          <p:nvPr>
            <p:ph type="title"/>
          </p:nvPr>
        </p:nvSpPr>
        <p:spPr>
          <a:xfrm>
            <a:off x="2" y="141348"/>
            <a:ext cx="9143999" cy="657727"/>
          </a:xfrm>
        </p:spPr>
        <p:txBody>
          <a:bodyPr/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基本内容：第五章  统计机器学习：无监督学习 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100567" y="1982041"/>
            <a:ext cx="533400" cy="45114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941276" y="1661084"/>
            <a:ext cx="2087612" cy="1162131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深度学习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37282" y="582649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端到端学习数据的区别性表达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839991" y="1475974"/>
            <a:ext cx="4362735" cy="1709436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前馈神经网络（误差后向传播）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卷积神经网络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循环神经网络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深度生成学习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自然语言理解与视觉分析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2" descr="人脑DL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76" y="3405561"/>
            <a:ext cx="3242732" cy="220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Figure 1: :  Schematic representation of a deep neural network, showing how more complex features are captured in deeper lay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25" y="3369121"/>
            <a:ext cx="2895067" cy="239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-97435" y="141348"/>
            <a:ext cx="9241435" cy="657727"/>
          </a:xfrm>
        </p:spPr>
        <p:txBody>
          <a:bodyPr/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基本内容：第六章  深度学习 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0722" y="999585"/>
            <a:ext cx="7287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Neurons that fire together, wire together (Donald Hebb)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061531" y="2193242"/>
            <a:ext cx="533400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800930" y="1992348"/>
            <a:ext cx="2149700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强化学习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785019" y="1687172"/>
            <a:ext cx="3904937" cy="1556858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endParaRPr lang="en-US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强化学习定义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基于价值的强化学习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基于策略的强化学习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深度强化学习的应用</a:t>
            </a:r>
            <a:endParaRPr lang="zh-CN" altLang="en-US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50860" y="3613971"/>
            <a:ext cx="5016993" cy="2324572"/>
            <a:chOff x="6394648" y="2879831"/>
            <a:chExt cx="4310604" cy="2350518"/>
          </a:xfrm>
        </p:grpSpPr>
        <p:sp>
          <p:nvSpPr>
            <p:cNvPr id="19" name="文本框 10"/>
            <p:cNvSpPr txBox="1"/>
            <p:nvPr/>
          </p:nvSpPr>
          <p:spPr>
            <a:xfrm>
              <a:off x="7705781" y="2879831"/>
              <a:ext cx="1569022" cy="34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ea typeface="黑体" panose="02010609060101010101" pitchFamily="49" charset="-122"/>
                </a:rPr>
                <a:t>通过动作施加影响</a:t>
              </a:r>
              <a:endParaRPr lang="zh-CN" altLang="en-US" sz="1600" dirty="0">
                <a:ea typeface="黑体" panose="02010609060101010101" pitchFamily="49" charset="-122"/>
              </a:endParaRPr>
            </a:p>
          </p:txBody>
        </p:sp>
        <p:sp>
          <p:nvSpPr>
            <p:cNvPr id="20" name="文本框 15"/>
            <p:cNvSpPr txBox="1"/>
            <p:nvPr/>
          </p:nvSpPr>
          <p:spPr>
            <a:xfrm>
              <a:off x="7443311" y="4888016"/>
              <a:ext cx="1745317" cy="34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ea typeface="黑体" panose="02010609060101010101" pitchFamily="49" charset="-122"/>
                </a:rPr>
                <a:t>反馈环境状态的变化</a:t>
              </a:r>
              <a:endParaRPr lang="zh-CN" altLang="en-US" sz="1600" dirty="0">
                <a:ea typeface="黑体" panose="02010609060101010101" pitchFamily="49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394648" y="3570725"/>
              <a:ext cx="4310604" cy="919464"/>
              <a:chOff x="2672708" y="3784196"/>
              <a:chExt cx="4851126" cy="94899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2672708" y="3784196"/>
                <a:ext cx="4851126" cy="948998"/>
                <a:chOff x="2672708" y="3784202"/>
                <a:chExt cx="4851126" cy="948994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672708" y="3784202"/>
                  <a:ext cx="1570604" cy="94899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rgbClr val="FF0000"/>
                      </a:solidFill>
                      <a:ea typeface="黑体" panose="02010609060101010101" pitchFamily="49" charset="-122"/>
                    </a:rPr>
                    <a:t>智能主体</a:t>
                  </a:r>
                  <a:endPara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057551" y="3803251"/>
                  <a:ext cx="1466283" cy="929945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b="1" dirty="0">
                      <a:solidFill>
                        <a:srgbClr val="FF0000"/>
                      </a:solidFill>
                      <a:ea typeface="黑体" panose="02010609060101010101" pitchFamily="49" charset="-122"/>
                    </a:rPr>
                    <a:t>环境</a:t>
                  </a:r>
                  <a:endParaRPr lang="zh-CN" altLang="en-US" b="1" dirty="0">
                    <a:solidFill>
                      <a:srgbClr val="FF0000"/>
                    </a:solidFill>
                    <a:ea typeface="黑体" panose="02010609060101010101" pitchFamily="49" charset="-122"/>
                  </a:endParaRPr>
                </a:p>
              </p:txBody>
            </p:sp>
            <p:cxnSp>
              <p:nvCxnSpPr>
                <p:cNvPr id="28" name="连接符: 肘形 7"/>
                <p:cNvCxnSpPr>
                  <a:stCxn id="26" idx="0"/>
                  <a:endCxn id="27" idx="0"/>
                </p:cNvCxnSpPr>
                <p:nvPr/>
              </p:nvCxnSpPr>
              <p:spPr>
                <a:xfrm rot="16200000" flipH="1">
                  <a:off x="5114825" y="2127385"/>
                  <a:ext cx="19050" cy="3332683"/>
                </a:xfrm>
                <a:prstGeom prst="bentConnector3">
                  <a:avLst>
                    <a:gd name="adj1" fmla="val -1238554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连接符: 肘形 25"/>
              <p:cNvCxnSpPr>
                <a:stCxn id="26" idx="2"/>
                <a:endCxn id="27" idx="2"/>
              </p:cNvCxnSpPr>
              <p:nvPr/>
            </p:nvCxnSpPr>
            <p:spPr>
              <a:xfrm rot="16200000" flipH="1">
                <a:off x="5124351" y="3066852"/>
                <a:ext cx="1" cy="3332683"/>
              </a:xfrm>
              <a:prstGeom prst="bentConnector3">
                <a:avLst>
                  <a:gd name="adj1" fmla="val 22860100000"/>
                </a:avLst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箭头连接符 21"/>
            <p:cNvCxnSpPr>
              <a:stCxn id="27" idx="1"/>
              <a:endCxn id="26" idx="3"/>
            </p:cNvCxnSpPr>
            <p:nvPr/>
          </p:nvCxnSpPr>
          <p:spPr>
            <a:xfrm flipH="1" flipV="1">
              <a:off x="7790252" y="4030457"/>
              <a:ext cx="1612093" cy="9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8"/>
            <p:cNvSpPr txBox="1"/>
            <p:nvPr/>
          </p:nvSpPr>
          <p:spPr>
            <a:xfrm>
              <a:off x="7949050" y="3357870"/>
              <a:ext cx="1040139" cy="59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动作的收益</a:t>
              </a:r>
              <a:endPara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(reward)</a:t>
              </a:r>
              <a:endPara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标题 5"/>
          <p:cNvSpPr>
            <a:spLocks noGrp="1"/>
          </p:cNvSpPr>
          <p:nvPr>
            <p:ph type="title"/>
          </p:nvPr>
        </p:nvSpPr>
        <p:spPr>
          <a:xfrm>
            <a:off x="-74950" y="141348"/>
            <a:ext cx="9218951" cy="657727"/>
          </a:xfrm>
        </p:spPr>
        <p:txBody>
          <a:bodyPr/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基本内容：第七章  强化学习 </a:t>
            </a:r>
            <a:endParaRPr lang="zh-CN" alt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0630" y="110706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谋定而后动，知止而有得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073400" y="2291191"/>
            <a:ext cx="533400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812799" y="2090297"/>
            <a:ext cx="2149700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0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人工智能博弈</a:t>
            </a:r>
            <a:endParaRPr lang="en-US" altLang="zh-CN" sz="20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3815856" y="1785122"/>
            <a:ext cx="3851615" cy="1375024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algn="just"/>
            <a:endParaRPr lang="en-US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博弈相关概念 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r>
              <a:rPr lang="en-US" altLang="zh-CN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博弈策略求解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博弈规则设计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非完全信息博弈的实际应用</a:t>
            </a:r>
            <a:endParaRPr lang="zh-CN" altLang="en-US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01906" y="104666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两害相权取其轻，两利相权取其重</a:t>
            </a:r>
            <a:endParaRPr lang="zh-CN" altLang="en-US" sz="240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867" y="3354976"/>
            <a:ext cx="2753796" cy="2816627"/>
          </a:xfrm>
          <a:prstGeom prst="rect">
            <a:avLst/>
          </a:prstGeom>
        </p:spPr>
      </p:pic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2" y="130331"/>
            <a:ext cx="8990553" cy="657727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基本内容：第八章 人工智能博弈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09806" y="3177088"/>
            <a:ext cx="657359" cy="362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645741" y="2976195"/>
            <a:ext cx="2649277" cy="76467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anose="02010609060101010101" pitchFamily="49" charset="-122"/>
                <a:cs typeface="Times New Roman" panose="02020603050405020304" pitchFamily="18" charset="0"/>
              </a:rPr>
              <a:t>未来发展与趋势</a:t>
            </a:r>
            <a:endParaRPr lang="en-US" altLang="zh-CN" sz="28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4181951" y="2281637"/>
            <a:ext cx="4316310" cy="2294729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endParaRPr lang="en-US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类脑计算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自动化机器学习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神经网络模型压缩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人工智能芯片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量子机器学习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人工智能伦理与治理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kern="0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人工智能算法开发框架</a:t>
            </a: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kern="0" dirty="0">
              <a:solidFill>
                <a:srgbClr val="C0000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2000" b="1" kern="0" dirty="0">
              <a:solidFill>
                <a:srgbClr val="0070C0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24963" y="1046663"/>
            <a:ext cx="4955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凡是过往、皆为序章  （莎士比亚）</a:t>
            </a:r>
            <a:endParaRPr lang="zh-CN" altLang="en-US" sz="2400" dirty="0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0" y="130331"/>
            <a:ext cx="9144000" cy="657727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基本内容：第九章 未来发展和趋势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08513" y="158323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/>
              <a:t>凡是未来，皆有可期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>
            <a:hlinkClick r:id="rId1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9" r="35902" b="11271"/>
          <a:stretch>
            <a:fillRect/>
          </a:stretch>
        </p:blipFill>
        <p:spPr>
          <a:xfrm>
            <a:off x="595693" y="1085371"/>
            <a:ext cx="6152518" cy="3477510"/>
          </a:xfrm>
          <a:prstGeom prst="rect">
            <a:avLst/>
          </a:prstGeom>
        </p:spPr>
      </p:pic>
      <p:grpSp>
        <p:nvGrpSpPr>
          <p:cNvPr id="5" name="Group 11"/>
          <p:cNvGrpSpPr/>
          <p:nvPr/>
        </p:nvGrpSpPr>
        <p:grpSpPr>
          <a:xfrm>
            <a:off x="80210" y="0"/>
            <a:ext cx="9063790" cy="864789"/>
            <a:chOff x="454963" y="93878"/>
            <a:chExt cx="9063790" cy="864789"/>
          </a:xfrm>
        </p:grpSpPr>
        <p:sp>
          <p:nvSpPr>
            <p:cNvPr id="7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TextBox 32"/>
            <p:cNvSpPr txBox="1"/>
            <p:nvPr/>
          </p:nvSpPr>
          <p:spPr>
            <a:xfrm>
              <a:off x="1094842" y="93878"/>
              <a:ext cx="8423911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什么是人工智能</a:t>
              </a: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（课前观看视频）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2" name="对话气泡: 圆角矩形 31"/>
          <p:cNvSpPr/>
          <p:nvPr/>
        </p:nvSpPr>
        <p:spPr>
          <a:xfrm>
            <a:off x="1596453" y="5096656"/>
            <a:ext cx="6183442" cy="884420"/>
          </a:xfrm>
          <a:prstGeom prst="wedgeRoundRectCallout">
            <a:avLst>
              <a:gd name="adj1" fmla="val -37560"/>
              <a:gd name="adj2" fmla="val -9766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说一说：你认为的人工智能是什么？它能做什么？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grpSp>
        <p:nvGrpSpPr>
          <p:cNvPr id="2" name="Group 21"/>
          <p:cNvGrpSpPr/>
          <p:nvPr/>
        </p:nvGrpSpPr>
        <p:grpSpPr>
          <a:xfrm>
            <a:off x="65223" y="11433"/>
            <a:ext cx="10641129" cy="864789"/>
            <a:chOff x="454963" y="93878"/>
            <a:chExt cx="10641129" cy="864789"/>
          </a:xfrm>
        </p:grpSpPr>
        <p:sp>
          <p:nvSpPr>
            <p:cNvPr id="28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42"/>
            <p:cNvSpPr txBox="1"/>
            <p:nvPr/>
          </p:nvSpPr>
          <p:spPr>
            <a:xfrm>
              <a:off x="1094842" y="93878"/>
              <a:ext cx="10001250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2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人工智能的应用领域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49286" y="1561731"/>
            <a:ext cx="1803414" cy="3941338"/>
            <a:chOff x="263446" y="1453525"/>
            <a:chExt cx="2286000" cy="4436534"/>
          </a:xfrm>
        </p:grpSpPr>
        <p:pic>
          <p:nvPicPr>
            <p:cNvPr id="52" name="Picture 3"/>
            <p:cNvPicPr>
              <a:picLocks noChangeAspect="1"/>
            </p:cNvPicPr>
            <p:nvPr/>
          </p:nvPicPr>
          <p:blipFill>
            <a:blip r:embed="rId1"/>
            <a:srcRect l="26644" r="26644"/>
            <a:stretch>
              <a:fillRect/>
            </a:stretch>
          </p:blipFill>
          <p:spPr>
            <a:xfrm>
              <a:off x="263446" y="1453525"/>
              <a:ext cx="2286000" cy="2308332"/>
            </a:xfrm>
            <a:prstGeom prst="rect">
              <a:avLst/>
            </a:prstGeom>
          </p:spPr>
        </p:pic>
        <p:grpSp>
          <p:nvGrpSpPr>
            <p:cNvPr id="67" name="Group 18"/>
            <p:cNvGrpSpPr/>
            <p:nvPr/>
          </p:nvGrpSpPr>
          <p:grpSpPr>
            <a:xfrm>
              <a:off x="263446" y="3041036"/>
              <a:ext cx="2286000" cy="2849023"/>
              <a:chOff x="705451" y="3460761"/>
              <a:chExt cx="2286000" cy="2849023"/>
            </a:xfrm>
          </p:grpSpPr>
          <p:sp>
            <p:nvSpPr>
              <p:cNvPr id="68" name="AutoShape 19"/>
              <p:cNvSpPr/>
              <p:nvPr/>
            </p:nvSpPr>
            <p:spPr>
              <a:xfrm>
                <a:off x="705451" y="3460761"/>
                <a:ext cx="2286000" cy="883920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AutoShape 20"/>
              <p:cNvSpPr/>
              <p:nvPr/>
            </p:nvSpPr>
            <p:spPr>
              <a:xfrm>
                <a:off x="705451" y="4206759"/>
                <a:ext cx="2286000" cy="2103025"/>
              </a:xfrm>
              <a:prstGeom prst="rect">
                <a:avLst/>
              </a:prstGeom>
              <a:solidFill>
                <a:schemeClr val="accent1">
                  <a:lumMod val="50000"/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70" name="Group 43"/>
            <p:cNvGrpSpPr/>
            <p:nvPr/>
          </p:nvGrpSpPr>
          <p:grpSpPr>
            <a:xfrm>
              <a:off x="314450" y="4057846"/>
              <a:ext cx="2164942" cy="1552257"/>
              <a:chOff x="756455" y="4477571"/>
              <a:chExt cx="2164942" cy="1552257"/>
            </a:xfrm>
          </p:grpSpPr>
          <p:sp>
            <p:nvSpPr>
              <p:cNvPr id="71" name="TextBox 44"/>
              <p:cNvSpPr txBox="1"/>
              <p:nvPr/>
            </p:nvSpPr>
            <p:spPr>
              <a:xfrm>
                <a:off x="756455" y="4477571"/>
                <a:ext cx="2164942" cy="1552257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 err="1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应用于图像识别、人脸识别、自动驾驶等领域</a:t>
                </a:r>
                <a:r>
                  <a:rPr lang="en-US" sz="1500" dirty="0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lang="en-US" sz="1500" dirty="0">
                  <a:solidFill>
                    <a:srgbClr val="FFFDFD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Group 51"/>
            <p:cNvGrpSpPr/>
            <p:nvPr/>
          </p:nvGrpSpPr>
          <p:grpSpPr>
            <a:xfrm>
              <a:off x="263446" y="3168868"/>
              <a:ext cx="2267763" cy="490334"/>
              <a:chOff x="705451" y="3588593"/>
              <a:chExt cx="2267763" cy="490334"/>
            </a:xfrm>
          </p:grpSpPr>
          <p:sp>
            <p:nvSpPr>
              <p:cNvPr id="79" name="TextBox 52"/>
              <p:cNvSpPr txBox="1"/>
              <p:nvPr/>
            </p:nvSpPr>
            <p:spPr>
              <a:xfrm>
                <a:off x="705451" y="3588593"/>
                <a:ext cx="2267763" cy="490334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25" b="1" dirty="0" err="1">
                    <a:solidFill>
                      <a:srgbClr val="FFFFFF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计算机视觉</a:t>
                </a:r>
                <a:endParaRPr lang="en-US" sz="2025" b="1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2641170" y="1541999"/>
            <a:ext cx="1803415" cy="3941339"/>
            <a:chOff x="3129413" y="1472575"/>
            <a:chExt cx="2324913" cy="4417484"/>
          </a:xfrm>
        </p:grpSpPr>
        <p:pic>
          <p:nvPicPr>
            <p:cNvPr id="54" name="Picture 5"/>
            <p:cNvPicPr>
              <a:picLocks noChangeAspect="1"/>
            </p:cNvPicPr>
            <p:nvPr/>
          </p:nvPicPr>
          <p:blipFill>
            <a:blip r:embed="rId2"/>
            <a:srcRect l="3174" r="3174"/>
            <a:stretch>
              <a:fillRect/>
            </a:stretch>
          </p:blipFill>
          <p:spPr>
            <a:xfrm>
              <a:off x="3129413" y="1472575"/>
              <a:ext cx="2266949" cy="2420620"/>
            </a:xfrm>
            <a:prstGeom prst="rect">
              <a:avLst/>
            </a:prstGeom>
          </p:spPr>
        </p:pic>
        <p:grpSp>
          <p:nvGrpSpPr>
            <p:cNvPr id="59" name="Group 10"/>
            <p:cNvGrpSpPr/>
            <p:nvPr/>
          </p:nvGrpSpPr>
          <p:grpSpPr>
            <a:xfrm>
              <a:off x="3129413" y="3041036"/>
              <a:ext cx="2285429" cy="852159"/>
              <a:chOff x="3571418" y="3460761"/>
              <a:chExt cx="2285429" cy="852159"/>
            </a:xfrm>
          </p:grpSpPr>
          <p:sp>
            <p:nvSpPr>
              <p:cNvPr id="60" name="AutoShape 11"/>
              <p:cNvSpPr/>
              <p:nvPr/>
            </p:nvSpPr>
            <p:spPr>
              <a:xfrm>
                <a:off x="3571418" y="3460761"/>
                <a:ext cx="2285429" cy="852159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61" name="Group 12"/>
            <p:cNvGrpSpPr/>
            <p:nvPr/>
          </p:nvGrpSpPr>
          <p:grpSpPr>
            <a:xfrm>
              <a:off x="3129413" y="3787034"/>
              <a:ext cx="2288096" cy="2103025"/>
              <a:chOff x="3571418" y="4206759"/>
              <a:chExt cx="2288096" cy="2103025"/>
            </a:xfrm>
          </p:grpSpPr>
          <p:sp>
            <p:nvSpPr>
              <p:cNvPr id="62" name="AutoShape 13"/>
              <p:cNvSpPr/>
              <p:nvPr/>
            </p:nvSpPr>
            <p:spPr>
              <a:xfrm>
                <a:off x="3571418" y="4206759"/>
                <a:ext cx="2288096" cy="2103025"/>
              </a:xfrm>
              <a:prstGeom prst="rect">
                <a:avLst/>
              </a:prstGeom>
              <a:solidFill>
                <a:schemeClr val="accent1">
                  <a:lumMod val="50000"/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72" name="Group 45"/>
            <p:cNvGrpSpPr/>
            <p:nvPr/>
          </p:nvGrpSpPr>
          <p:grpSpPr>
            <a:xfrm>
              <a:off x="3186563" y="4057846"/>
              <a:ext cx="2164942" cy="1552257"/>
              <a:chOff x="3628568" y="4477571"/>
              <a:chExt cx="2164942" cy="1552257"/>
            </a:xfrm>
          </p:grpSpPr>
          <p:sp>
            <p:nvSpPr>
              <p:cNvPr id="73" name="TextBox 46"/>
              <p:cNvSpPr txBox="1"/>
              <p:nvPr/>
            </p:nvSpPr>
            <p:spPr>
              <a:xfrm>
                <a:off x="3628568" y="4477571"/>
                <a:ext cx="2164942" cy="1552257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 err="1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应用于语音识别、机器翻译、智能客服等领域</a:t>
                </a:r>
                <a:r>
                  <a:rPr lang="en-US" sz="1500" dirty="0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lang="en-US" sz="1500" dirty="0">
                  <a:solidFill>
                    <a:srgbClr val="FFFDFD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80" name="Group 53"/>
            <p:cNvGrpSpPr/>
            <p:nvPr/>
          </p:nvGrpSpPr>
          <p:grpSpPr>
            <a:xfrm>
              <a:off x="3186563" y="3168868"/>
              <a:ext cx="2267763" cy="490334"/>
              <a:chOff x="3628568" y="3588593"/>
              <a:chExt cx="2267763" cy="490334"/>
            </a:xfrm>
          </p:grpSpPr>
          <p:sp>
            <p:nvSpPr>
              <p:cNvPr id="81" name="TextBox 54"/>
              <p:cNvSpPr txBox="1"/>
              <p:nvPr/>
            </p:nvSpPr>
            <p:spPr>
              <a:xfrm>
                <a:off x="3628568" y="3588593"/>
                <a:ext cx="2267763" cy="490334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25" b="1">
                    <a:solidFill>
                      <a:srgbClr val="FFFFFF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自然语言处理</a:t>
                </a:r>
                <a:endParaRPr lang="en-US" sz="2025" b="1">
                  <a:solidFill>
                    <a:srgbClr val="FFFFFF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4830968" y="1561730"/>
            <a:ext cx="1758453" cy="3941339"/>
            <a:chOff x="5974213" y="1453525"/>
            <a:chExt cx="2288381" cy="4436534"/>
          </a:xfrm>
        </p:grpSpPr>
        <p:pic>
          <p:nvPicPr>
            <p:cNvPr id="51" name="Picture 2"/>
            <p:cNvPicPr>
              <a:picLocks noChangeAspect="1"/>
            </p:cNvPicPr>
            <p:nvPr/>
          </p:nvPicPr>
          <p:blipFill>
            <a:blip r:embed="rId3"/>
            <a:srcRect l="18739" r="18739"/>
            <a:stretch>
              <a:fillRect/>
            </a:stretch>
          </p:blipFill>
          <p:spPr>
            <a:xfrm>
              <a:off x="5974213" y="1453525"/>
              <a:ext cx="2285143" cy="2439670"/>
            </a:xfrm>
            <a:prstGeom prst="rect">
              <a:avLst/>
            </a:prstGeom>
          </p:spPr>
        </p:pic>
        <p:grpSp>
          <p:nvGrpSpPr>
            <p:cNvPr id="55" name="Group 6"/>
            <p:cNvGrpSpPr/>
            <p:nvPr/>
          </p:nvGrpSpPr>
          <p:grpSpPr>
            <a:xfrm>
              <a:off x="5974213" y="3041036"/>
              <a:ext cx="2285143" cy="745998"/>
              <a:chOff x="6416218" y="3460761"/>
              <a:chExt cx="2285143" cy="745998"/>
            </a:xfrm>
          </p:grpSpPr>
          <p:sp>
            <p:nvSpPr>
              <p:cNvPr id="56" name="AutoShape 7"/>
              <p:cNvSpPr/>
              <p:nvPr/>
            </p:nvSpPr>
            <p:spPr>
              <a:xfrm>
                <a:off x="6416218" y="3460761"/>
                <a:ext cx="2285143" cy="745998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57" name="Group 8"/>
            <p:cNvGrpSpPr/>
            <p:nvPr/>
          </p:nvGrpSpPr>
          <p:grpSpPr>
            <a:xfrm>
              <a:off x="5974213" y="3777890"/>
              <a:ext cx="2288381" cy="2112169"/>
              <a:chOff x="6416218" y="4197615"/>
              <a:chExt cx="2288381" cy="2112169"/>
            </a:xfrm>
          </p:grpSpPr>
          <p:sp>
            <p:nvSpPr>
              <p:cNvPr id="58" name="AutoShape 9"/>
              <p:cNvSpPr/>
              <p:nvPr/>
            </p:nvSpPr>
            <p:spPr>
              <a:xfrm>
                <a:off x="6416218" y="4197615"/>
                <a:ext cx="2288381" cy="2112169"/>
              </a:xfrm>
              <a:prstGeom prst="rect">
                <a:avLst/>
              </a:prstGeom>
              <a:solidFill>
                <a:schemeClr val="accent1">
                  <a:lumMod val="50000"/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74" name="Group 47"/>
            <p:cNvGrpSpPr/>
            <p:nvPr/>
          </p:nvGrpSpPr>
          <p:grpSpPr>
            <a:xfrm>
              <a:off x="6024789" y="4057846"/>
              <a:ext cx="2164942" cy="1552257"/>
              <a:chOff x="6466794" y="4477571"/>
              <a:chExt cx="2164942" cy="1552257"/>
            </a:xfrm>
          </p:grpSpPr>
          <p:sp>
            <p:nvSpPr>
              <p:cNvPr id="75" name="TextBox 48"/>
              <p:cNvSpPr txBox="1"/>
              <p:nvPr/>
            </p:nvSpPr>
            <p:spPr>
              <a:xfrm>
                <a:off x="6466794" y="4477571"/>
                <a:ext cx="2164942" cy="1552257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 err="1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应用于推荐系统、金融风控、医疗诊断等领域</a:t>
                </a:r>
                <a:r>
                  <a:rPr lang="en-US" sz="1500" dirty="0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lang="en-US" sz="1500" dirty="0">
                  <a:solidFill>
                    <a:srgbClr val="FFFDFD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82" name="Group 55"/>
            <p:cNvGrpSpPr/>
            <p:nvPr/>
          </p:nvGrpSpPr>
          <p:grpSpPr>
            <a:xfrm>
              <a:off x="5991593" y="3168868"/>
              <a:ext cx="2267763" cy="490334"/>
              <a:chOff x="6433598" y="3588593"/>
              <a:chExt cx="2267763" cy="490334"/>
            </a:xfrm>
          </p:grpSpPr>
          <p:sp>
            <p:nvSpPr>
              <p:cNvPr id="83" name="TextBox 56"/>
              <p:cNvSpPr txBox="1"/>
              <p:nvPr/>
            </p:nvSpPr>
            <p:spPr>
              <a:xfrm>
                <a:off x="6433598" y="3588593"/>
                <a:ext cx="2267763" cy="490334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25" b="1">
                    <a:solidFill>
                      <a:srgbClr val="FFFFFF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机器学习</a:t>
                </a:r>
                <a:endParaRPr lang="en-US" sz="2025" b="1">
                  <a:solidFill>
                    <a:srgbClr val="FFFFFF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6990794" y="1561730"/>
            <a:ext cx="1742610" cy="3941339"/>
            <a:chOff x="8823246" y="1472575"/>
            <a:chExt cx="2286000" cy="4417484"/>
          </a:xfrm>
        </p:grpSpPr>
        <p:pic>
          <p:nvPicPr>
            <p:cNvPr id="53" name="Picture 4"/>
            <p:cNvPicPr>
              <a:picLocks noChangeAspect="1"/>
            </p:cNvPicPr>
            <p:nvPr/>
          </p:nvPicPr>
          <p:blipFill>
            <a:blip r:embed="rId4"/>
            <a:srcRect l="20679" r="20679"/>
            <a:stretch>
              <a:fillRect/>
            </a:stretch>
          </p:blipFill>
          <p:spPr>
            <a:xfrm>
              <a:off x="8823246" y="1472575"/>
              <a:ext cx="2271183" cy="2420620"/>
            </a:xfrm>
            <a:prstGeom prst="rect">
              <a:avLst/>
            </a:prstGeom>
          </p:spPr>
        </p:pic>
        <p:grpSp>
          <p:nvGrpSpPr>
            <p:cNvPr id="63" name="Group 14"/>
            <p:cNvGrpSpPr/>
            <p:nvPr/>
          </p:nvGrpSpPr>
          <p:grpSpPr>
            <a:xfrm>
              <a:off x="8823246" y="3041036"/>
              <a:ext cx="2286000" cy="745998"/>
              <a:chOff x="9265251" y="3460761"/>
              <a:chExt cx="2286000" cy="745998"/>
            </a:xfrm>
          </p:grpSpPr>
          <p:sp>
            <p:nvSpPr>
              <p:cNvPr id="64" name="AutoShape 15"/>
              <p:cNvSpPr/>
              <p:nvPr/>
            </p:nvSpPr>
            <p:spPr>
              <a:xfrm>
                <a:off x="9265251" y="3460761"/>
                <a:ext cx="2286000" cy="745998"/>
              </a:xfrm>
              <a:prstGeom prst="rect">
                <a:avLst/>
              </a:prstGeom>
              <a:solidFill>
                <a:schemeClr val="accent1"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65" name="Group 16"/>
            <p:cNvGrpSpPr/>
            <p:nvPr/>
          </p:nvGrpSpPr>
          <p:grpSpPr>
            <a:xfrm>
              <a:off x="8823246" y="3784748"/>
              <a:ext cx="2286000" cy="2105311"/>
              <a:chOff x="9265251" y="4204473"/>
              <a:chExt cx="2286000" cy="2105311"/>
            </a:xfrm>
          </p:grpSpPr>
          <p:sp>
            <p:nvSpPr>
              <p:cNvPr id="66" name="AutoShape 17"/>
              <p:cNvSpPr/>
              <p:nvPr/>
            </p:nvSpPr>
            <p:spPr>
              <a:xfrm>
                <a:off x="9265251" y="4204473"/>
                <a:ext cx="2286000" cy="2105311"/>
              </a:xfrm>
              <a:prstGeom prst="rect">
                <a:avLst/>
              </a:prstGeom>
              <a:solidFill>
                <a:schemeClr val="accent1">
                  <a:lumMod val="50000"/>
                  <a:alpha val="100000"/>
                </a:schemeClr>
              </a:solidFill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76" name="Group 49"/>
            <p:cNvGrpSpPr/>
            <p:nvPr/>
          </p:nvGrpSpPr>
          <p:grpSpPr>
            <a:xfrm>
              <a:off x="8876366" y="4057846"/>
              <a:ext cx="2164942" cy="1552257"/>
              <a:chOff x="9318371" y="4477571"/>
              <a:chExt cx="2164942" cy="1552257"/>
            </a:xfrm>
          </p:grpSpPr>
          <p:sp>
            <p:nvSpPr>
              <p:cNvPr id="77" name="TextBox 50"/>
              <p:cNvSpPr txBox="1"/>
              <p:nvPr/>
            </p:nvSpPr>
            <p:spPr>
              <a:xfrm>
                <a:off x="9318371" y="4477571"/>
                <a:ext cx="2164942" cy="1552257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 err="1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应用于工业自动化、医疗护理、家庭服务领域</a:t>
                </a:r>
                <a:r>
                  <a:rPr lang="en-US" sz="1500" dirty="0">
                    <a:solidFill>
                      <a:srgbClr val="FFFDFD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。</a:t>
                </a:r>
                <a:endParaRPr lang="en-US" sz="1500" dirty="0">
                  <a:solidFill>
                    <a:srgbClr val="FFFDFD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Group 57"/>
            <p:cNvGrpSpPr/>
            <p:nvPr/>
          </p:nvGrpSpPr>
          <p:grpSpPr>
            <a:xfrm>
              <a:off x="8823246" y="3168868"/>
              <a:ext cx="2267763" cy="490334"/>
              <a:chOff x="9265251" y="3588593"/>
              <a:chExt cx="2267763" cy="490334"/>
            </a:xfrm>
          </p:grpSpPr>
          <p:sp>
            <p:nvSpPr>
              <p:cNvPr id="85" name="TextBox 58"/>
              <p:cNvSpPr txBox="1"/>
              <p:nvPr/>
            </p:nvSpPr>
            <p:spPr>
              <a:xfrm>
                <a:off x="9265251" y="3588593"/>
                <a:ext cx="2267763" cy="490334"/>
              </a:xfrm>
              <a:prstGeom prst="rect">
                <a:avLst/>
              </a:prstGeom>
            </p:spPr>
            <p:txBody>
              <a:bodyPr wrap="square" lIns="66008" tIns="33052" rIns="66008" bIns="33052" rtlCol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025" b="1">
                    <a:solidFill>
                      <a:srgbClr val="FFFFFF">
                        <a:alpha val="10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智能机器人</a:t>
                </a:r>
                <a:endParaRPr lang="en-US" sz="2025" b="1">
                  <a:solidFill>
                    <a:srgbClr val="FFFFFF">
                      <a:alpha val="10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grpSp>
        <p:nvGrpSpPr>
          <p:cNvPr id="2" name="Group 21"/>
          <p:cNvGrpSpPr/>
          <p:nvPr/>
        </p:nvGrpSpPr>
        <p:grpSpPr>
          <a:xfrm>
            <a:off x="65223" y="11433"/>
            <a:ext cx="9078777" cy="864789"/>
            <a:chOff x="454963" y="93878"/>
            <a:chExt cx="10641129" cy="864789"/>
          </a:xfrm>
        </p:grpSpPr>
        <p:sp>
          <p:nvSpPr>
            <p:cNvPr id="28" name="AutoShape 2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AutoShape 2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AutoShape 2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AutoShape 2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AutoShape 2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AutoShape 2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AutoShape 2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AutoShape 2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AutoShape 3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AutoShape 3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AutoShape 3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AutoShape 3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AutoShape 3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AutoShape 3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AutoShape 3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AutoShape 3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AutoShape 3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AutoShape 3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AutoShape 4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AutoShape 4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42"/>
            <p:cNvSpPr txBox="1"/>
            <p:nvPr/>
          </p:nvSpPr>
          <p:spPr>
            <a:xfrm>
              <a:off x="1094842" y="93878"/>
              <a:ext cx="10001250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32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人工智能的</a:t>
              </a: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基本框架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23659" y="4118609"/>
            <a:ext cx="1662530" cy="64306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模型应用</a:t>
            </a:r>
            <a:endParaRPr lang="en-US" sz="2325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023660" y="4636810"/>
            <a:ext cx="1569656" cy="133459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将训练好的模型应用于实际问题中，解决实际问题。</a:t>
            </a:r>
            <a:endParaRPr lang="en-US" sz="15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5052086" y="1167707"/>
            <a:ext cx="2179133" cy="64306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25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模型评估</a:t>
            </a:r>
            <a:endParaRPr lang="en-US" sz="23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5052087" y="1694257"/>
            <a:ext cx="2057400" cy="105759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对训练好的模型进行评估，确保其性能达到预期要求。</a:t>
            </a:r>
            <a:endParaRPr lang="en-US" sz="15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3453513" y="4118609"/>
            <a:ext cx="2041193" cy="64306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模型训练</a:t>
            </a:r>
            <a:endParaRPr lang="en-US" sz="2325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3453514" y="4662529"/>
            <a:ext cx="1799598" cy="133459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利用收集到的数据训练模型，使其能够模拟人类智能的行为</a:t>
            </a:r>
            <a:r>
              <a:rPr lang="en-US" sz="15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sz="15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177849" y="4161803"/>
            <a:ext cx="2895600" cy="64306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25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问题建模</a:t>
            </a:r>
            <a:endParaRPr lang="en-US" sz="232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177849" y="4703838"/>
            <a:ext cx="2075228" cy="1334596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将现实世界中的问题转化为数学模型或算法，为后续的求解提供基础。</a:t>
            </a:r>
            <a:endParaRPr lang="en-US" sz="15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TextBox 25"/>
          <p:cNvSpPr txBox="1"/>
          <p:nvPr/>
        </p:nvSpPr>
        <p:spPr>
          <a:xfrm>
            <a:off x="1758207" y="1233327"/>
            <a:ext cx="2440607" cy="64306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32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数据收集</a:t>
            </a:r>
            <a:endParaRPr lang="en-US" sz="2325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TextBox 26"/>
          <p:cNvSpPr txBox="1"/>
          <p:nvPr/>
        </p:nvSpPr>
        <p:spPr>
          <a:xfrm>
            <a:off x="1758208" y="1747685"/>
            <a:ext cx="1844485" cy="105759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通过各种手段收集数据，为训练模型提供数据集</a:t>
            </a:r>
            <a:r>
              <a:rPr lang="en-US" sz="15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sz="15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50" name="Connector 27"/>
          <p:cNvCxnSpPr/>
          <p:nvPr/>
        </p:nvCxnSpPr>
        <p:spPr>
          <a:xfrm flipV="1">
            <a:off x="1217627" y="2469242"/>
            <a:ext cx="0" cy="97018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561568" y="3476298"/>
            <a:ext cx="1397468" cy="433493"/>
            <a:chOff x="561568" y="3476298"/>
            <a:chExt cx="1878992" cy="433493"/>
          </a:xfrm>
        </p:grpSpPr>
        <p:sp>
          <p:nvSpPr>
            <p:cNvPr id="6" name="Freeform 4"/>
            <p:cNvSpPr/>
            <p:nvPr/>
          </p:nvSpPr>
          <p:spPr>
            <a:xfrm>
              <a:off x="561568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>
            <a:xfrm>
              <a:off x="1035301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6"/>
            <p:cNvSpPr/>
            <p:nvPr/>
          </p:nvSpPr>
          <p:spPr>
            <a:xfrm>
              <a:off x="1493095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AutoShape 28"/>
            <p:cNvSpPr/>
            <p:nvPr/>
          </p:nvSpPr>
          <p:spPr>
            <a:xfrm>
              <a:off x="1368120" y="3590905"/>
              <a:ext cx="219484" cy="219484"/>
            </a:xfrm>
            <a:prstGeom prst="ellipse">
              <a:avLst/>
            </a:pr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  <p:sp>
          <p:nvSpPr>
            <p:cNvPr id="91" name="AutoShape 29"/>
            <p:cNvSpPr/>
            <p:nvPr/>
          </p:nvSpPr>
          <p:spPr>
            <a:xfrm>
              <a:off x="1429080" y="3651866"/>
              <a:ext cx="97564" cy="97564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2" name="AutoShape 30"/>
          <p:cNvSpPr/>
          <p:nvPr/>
        </p:nvSpPr>
        <p:spPr>
          <a:xfrm>
            <a:off x="846233" y="1747685"/>
            <a:ext cx="742789" cy="742789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93" name="Freeform 31"/>
          <p:cNvSpPr/>
          <p:nvPr/>
        </p:nvSpPr>
        <p:spPr>
          <a:xfrm>
            <a:off x="1037192" y="1938456"/>
            <a:ext cx="356542" cy="356542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cxnSp>
        <p:nvCxnSpPr>
          <p:cNvPr id="94" name="Connector 32"/>
          <p:cNvCxnSpPr/>
          <p:nvPr/>
        </p:nvCxnSpPr>
        <p:spPr>
          <a:xfrm flipV="1">
            <a:off x="4474668" y="2456997"/>
            <a:ext cx="0" cy="961926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121" name="组合 120"/>
          <p:cNvGrpSpPr/>
          <p:nvPr/>
        </p:nvGrpSpPr>
        <p:grpSpPr>
          <a:xfrm>
            <a:off x="3794295" y="3476298"/>
            <a:ext cx="1397467" cy="433493"/>
            <a:chOff x="4783637" y="3476298"/>
            <a:chExt cx="1878991" cy="433493"/>
          </a:xfrm>
        </p:grpSpPr>
        <p:sp>
          <p:nvSpPr>
            <p:cNvPr id="12" name="Freeform 10"/>
            <p:cNvSpPr/>
            <p:nvPr/>
          </p:nvSpPr>
          <p:spPr>
            <a:xfrm>
              <a:off x="4783637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/>
            <p:cNvSpPr/>
            <p:nvPr/>
          </p:nvSpPr>
          <p:spPr>
            <a:xfrm>
              <a:off x="5257370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2"/>
            <p:cNvSpPr/>
            <p:nvPr/>
          </p:nvSpPr>
          <p:spPr>
            <a:xfrm>
              <a:off x="5715163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AutoShape 33"/>
            <p:cNvSpPr/>
            <p:nvPr/>
          </p:nvSpPr>
          <p:spPr>
            <a:xfrm>
              <a:off x="5609168" y="3571096"/>
              <a:ext cx="219484" cy="219484"/>
            </a:xfrm>
            <a:prstGeom prst="ellipse">
              <a:avLst/>
            </a:pr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  <p:sp>
          <p:nvSpPr>
            <p:cNvPr id="96" name="AutoShape 34"/>
            <p:cNvSpPr/>
            <p:nvPr/>
          </p:nvSpPr>
          <p:spPr>
            <a:xfrm>
              <a:off x="5670128" y="3632056"/>
              <a:ext cx="97564" cy="97564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23" name="组合 122"/>
          <p:cNvGrpSpPr/>
          <p:nvPr/>
        </p:nvGrpSpPr>
        <p:grpSpPr>
          <a:xfrm>
            <a:off x="6982053" y="3476298"/>
            <a:ext cx="1397468" cy="433493"/>
            <a:chOff x="9005705" y="3476298"/>
            <a:chExt cx="1878992" cy="433493"/>
          </a:xfrm>
        </p:grpSpPr>
        <p:sp>
          <p:nvSpPr>
            <p:cNvPr id="18" name="Freeform 16"/>
            <p:cNvSpPr/>
            <p:nvPr/>
          </p:nvSpPr>
          <p:spPr>
            <a:xfrm>
              <a:off x="9005705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17"/>
            <p:cNvSpPr/>
            <p:nvPr/>
          </p:nvSpPr>
          <p:spPr>
            <a:xfrm>
              <a:off x="9479438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8"/>
            <p:cNvSpPr/>
            <p:nvPr/>
          </p:nvSpPr>
          <p:spPr>
            <a:xfrm>
              <a:off x="9937232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AutoShape 36"/>
            <p:cNvSpPr/>
            <p:nvPr/>
          </p:nvSpPr>
          <p:spPr>
            <a:xfrm>
              <a:off x="9813261" y="3576273"/>
              <a:ext cx="219484" cy="219484"/>
            </a:xfrm>
            <a:prstGeom prst="ellipse">
              <a:avLst/>
            </a:pr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  <p:sp>
          <p:nvSpPr>
            <p:cNvPr id="99" name="AutoShape 37"/>
            <p:cNvSpPr/>
            <p:nvPr/>
          </p:nvSpPr>
          <p:spPr>
            <a:xfrm>
              <a:off x="9874220" y="3637233"/>
              <a:ext cx="97564" cy="97564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0" name="AutoShape 38"/>
          <p:cNvSpPr/>
          <p:nvPr/>
        </p:nvSpPr>
        <p:spPr>
          <a:xfrm>
            <a:off x="4120870" y="1718673"/>
            <a:ext cx="742789" cy="742789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cxnSp>
        <p:nvCxnSpPr>
          <p:cNvPr id="101" name="Connector 39"/>
          <p:cNvCxnSpPr/>
          <p:nvPr/>
        </p:nvCxnSpPr>
        <p:spPr>
          <a:xfrm flipV="1">
            <a:off x="2860849" y="3985701"/>
            <a:ext cx="0" cy="128476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2162941" y="3476298"/>
            <a:ext cx="1397467" cy="433493"/>
            <a:chOff x="2672603" y="3476298"/>
            <a:chExt cx="1878991" cy="433493"/>
          </a:xfrm>
        </p:grpSpPr>
        <p:sp>
          <p:nvSpPr>
            <p:cNvPr id="9" name="Freeform 7"/>
            <p:cNvSpPr/>
            <p:nvPr/>
          </p:nvSpPr>
          <p:spPr>
            <a:xfrm>
              <a:off x="2672603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Freeform 8"/>
            <p:cNvSpPr/>
            <p:nvPr/>
          </p:nvSpPr>
          <p:spPr>
            <a:xfrm>
              <a:off x="3146335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" name="Freeform 9"/>
            <p:cNvSpPr/>
            <p:nvPr/>
          </p:nvSpPr>
          <p:spPr>
            <a:xfrm>
              <a:off x="3604129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02" name="AutoShape 40"/>
            <p:cNvSpPr/>
            <p:nvPr/>
          </p:nvSpPr>
          <p:spPr>
            <a:xfrm>
              <a:off x="3485942" y="3583302"/>
              <a:ext cx="219484" cy="219484"/>
            </a:xfrm>
            <a:prstGeom prst="ellipse">
              <a:avLst/>
            </a:pr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  <p:sp>
          <p:nvSpPr>
            <p:cNvPr id="103" name="AutoShape 41"/>
            <p:cNvSpPr/>
            <p:nvPr/>
          </p:nvSpPr>
          <p:spPr>
            <a:xfrm>
              <a:off x="3546902" y="3644262"/>
              <a:ext cx="97564" cy="97564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22" name="组合 121"/>
          <p:cNvGrpSpPr/>
          <p:nvPr/>
        </p:nvGrpSpPr>
        <p:grpSpPr>
          <a:xfrm>
            <a:off x="5380679" y="3476298"/>
            <a:ext cx="1397468" cy="433493"/>
            <a:chOff x="6894671" y="3476298"/>
            <a:chExt cx="1878992" cy="433493"/>
          </a:xfrm>
        </p:grpSpPr>
        <p:sp>
          <p:nvSpPr>
            <p:cNvPr id="15" name="Freeform 13"/>
            <p:cNvSpPr/>
            <p:nvPr/>
          </p:nvSpPr>
          <p:spPr>
            <a:xfrm>
              <a:off x="6894671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6" name="Freeform 14"/>
            <p:cNvSpPr/>
            <p:nvPr/>
          </p:nvSpPr>
          <p:spPr>
            <a:xfrm>
              <a:off x="7368403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7" name="Freeform 15"/>
            <p:cNvSpPr/>
            <p:nvPr/>
          </p:nvSpPr>
          <p:spPr>
            <a:xfrm>
              <a:off x="7826198" y="3476298"/>
              <a:ext cx="947465" cy="433493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143000" y="0"/>
                  </a:lnTo>
                  <a:lnTo>
                    <a:pt x="1905000" y="952500"/>
                  </a:lnTo>
                  <a:lnTo>
                    <a:pt x="1143000" y="1905000"/>
                  </a:lnTo>
                  <a:lnTo>
                    <a:pt x="0" y="1905000"/>
                  </a:lnTo>
                  <a:lnTo>
                    <a:pt x="762000" y="95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05" name="AutoShape 43"/>
            <p:cNvSpPr/>
            <p:nvPr/>
          </p:nvSpPr>
          <p:spPr>
            <a:xfrm>
              <a:off x="7733848" y="3583302"/>
              <a:ext cx="219484" cy="219484"/>
            </a:xfrm>
            <a:prstGeom prst="ellipse">
              <a:avLst/>
            </a:pr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  <p:sp>
          <p:nvSpPr>
            <p:cNvPr id="106" name="AutoShape 44"/>
            <p:cNvSpPr/>
            <p:nvPr/>
          </p:nvSpPr>
          <p:spPr>
            <a:xfrm>
              <a:off x="7794808" y="3644262"/>
              <a:ext cx="97564" cy="97564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7" name="AutoShape 45"/>
          <p:cNvSpPr/>
          <p:nvPr/>
        </p:nvSpPr>
        <p:spPr>
          <a:xfrm>
            <a:off x="2477263" y="5213800"/>
            <a:ext cx="742789" cy="742789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109" name="Freeform 47"/>
          <p:cNvSpPr/>
          <p:nvPr/>
        </p:nvSpPr>
        <p:spPr>
          <a:xfrm>
            <a:off x="4269747" y="1869922"/>
            <a:ext cx="452190" cy="45219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7180" y="28632"/>
                </a:moveTo>
                <a:lnTo>
                  <a:pt x="19907" y="83468"/>
                </a:lnTo>
                <a:lnTo>
                  <a:pt x="147304" y="137874"/>
                </a:lnTo>
                <a:lnTo>
                  <a:pt x="276015" y="83344"/>
                </a:lnTo>
                <a:lnTo>
                  <a:pt x="147180" y="28632"/>
                </a:lnTo>
                <a:close/>
                <a:moveTo>
                  <a:pt x="152400" y="144723"/>
                </a:moveTo>
                <a:lnTo>
                  <a:pt x="152400" y="276168"/>
                </a:lnTo>
                <a:lnTo>
                  <a:pt x="276177" y="217408"/>
                </a:lnTo>
                <a:lnTo>
                  <a:pt x="276177" y="92145"/>
                </a:lnTo>
                <a:lnTo>
                  <a:pt x="152400" y="144723"/>
                </a:lnTo>
                <a:close/>
                <a:moveTo>
                  <a:pt x="19098" y="217408"/>
                </a:moveTo>
                <a:lnTo>
                  <a:pt x="143294" y="276168"/>
                </a:lnTo>
                <a:lnTo>
                  <a:pt x="143294" y="144723"/>
                </a:lnTo>
                <a:lnTo>
                  <a:pt x="19098" y="92145"/>
                </a:lnTo>
                <a:lnTo>
                  <a:pt x="19098" y="217408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grpSp>
        <p:nvGrpSpPr>
          <p:cNvPr id="124" name="组合 123"/>
          <p:cNvGrpSpPr/>
          <p:nvPr/>
        </p:nvGrpSpPr>
        <p:grpSpPr>
          <a:xfrm>
            <a:off x="7256601" y="1738055"/>
            <a:ext cx="742789" cy="1681042"/>
            <a:chOff x="9552589" y="1747685"/>
            <a:chExt cx="742789" cy="1681042"/>
          </a:xfrm>
        </p:grpSpPr>
        <p:cxnSp>
          <p:nvCxnSpPr>
            <p:cNvPr id="97" name="Connector 35"/>
            <p:cNvCxnSpPr/>
            <p:nvPr/>
          </p:nvCxnSpPr>
          <p:spPr>
            <a:xfrm flipV="1">
              <a:off x="9917597" y="2466801"/>
              <a:ext cx="0" cy="961926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0" name="AutoShape 48"/>
            <p:cNvSpPr/>
            <p:nvPr/>
          </p:nvSpPr>
          <p:spPr>
            <a:xfrm>
              <a:off x="9552589" y="1747685"/>
              <a:ext cx="742789" cy="742789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1" name="Freeform 49"/>
            <p:cNvSpPr/>
            <p:nvPr/>
          </p:nvSpPr>
          <p:spPr>
            <a:xfrm>
              <a:off x="9727810" y="1935510"/>
              <a:ext cx="383872" cy="383872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209550"/>
                  </a:moveTo>
                  <a:lnTo>
                    <a:pt x="152410" y="247650"/>
                  </a:lnTo>
                  <a:lnTo>
                    <a:pt x="304800" y="209550"/>
                  </a:lnTo>
                  <a:lnTo>
                    <a:pt x="304800" y="247650"/>
                  </a:lnTo>
                  <a:lnTo>
                    <a:pt x="152410" y="285750"/>
                  </a:lnTo>
                  <a:lnTo>
                    <a:pt x="0" y="247650"/>
                  </a:lnTo>
                  <a:close/>
                  <a:moveTo>
                    <a:pt x="0" y="133350"/>
                  </a:moveTo>
                  <a:lnTo>
                    <a:pt x="152410" y="171450"/>
                  </a:lnTo>
                  <a:lnTo>
                    <a:pt x="304800" y="133350"/>
                  </a:lnTo>
                  <a:lnTo>
                    <a:pt x="304800" y="171450"/>
                  </a:lnTo>
                  <a:lnTo>
                    <a:pt x="152410" y="209550"/>
                  </a:lnTo>
                  <a:lnTo>
                    <a:pt x="0" y="171450"/>
                  </a:lnTo>
                  <a:close/>
                  <a:moveTo>
                    <a:pt x="0" y="57150"/>
                  </a:moveTo>
                  <a:lnTo>
                    <a:pt x="152410" y="19050"/>
                  </a:lnTo>
                  <a:lnTo>
                    <a:pt x="304800" y="57150"/>
                  </a:lnTo>
                  <a:lnTo>
                    <a:pt x="304800" y="95250"/>
                  </a:lnTo>
                  <a:lnTo>
                    <a:pt x="152410" y="133350"/>
                  </a:lnTo>
                  <a:lnTo>
                    <a:pt x="0" y="95250"/>
                  </a:lnTo>
                  <a:close/>
                </a:path>
              </a:pathLst>
            </a:cu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</p:grpSp>
      <p:sp>
        <p:nvSpPr>
          <p:cNvPr id="112" name="Freeform 50"/>
          <p:cNvSpPr/>
          <p:nvPr/>
        </p:nvSpPr>
        <p:spPr>
          <a:xfrm>
            <a:off x="2702340" y="5433220"/>
            <a:ext cx="355388" cy="35538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6843" y="182880"/>
                </a:moveTo>
                <a:lnTo>
                  <a:pt x="30480" y="182880"/>
                </a:lnTo>
                <a:lnTo>
                  <a:pt x="30480" y="304800"/>
                </a:lnTo>
                <a:lnTo>
                  <a:pt x="0" y="304800"/>
                </a:lnTo>
                <a:lnTo>
                  <a:pt x="0" y="0"/>
                </a:lnTo>
                <a:lnTo>
                  <a:pt x="182880" y="0"/>
                </a:lnTo>
                <a:lnTo>
                  <a:pt x="187957" y="30480"/>
                </a:lnTo>
                <a:lnTo>
                  <a:pt x="304800" y="30480"/>
                </a:lnTo>
                <a:lnTo>
                  <a:pt x="259080" y="121920"/>
                </a:lnTo>
                <a:lnTo>
                  <a:pt x="304800" y="213360"/>
                </a:lnTo>
                <a:lnTo>
                  <a:pt x="121920" y="213360"/>
                </a:lnTo>
                <a:lnTo>
                  <a:pt x="116843" y="18288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grpSp>
        <p:nvGrpSpPr>
          <p:cNvPr id="125" name="组合 124"/>
          <p:cNvGrpSpPr/>
          <p:nvPr/>
        </p:nvGrpSpPr>
        <p:grpSpPr>
          <a:xfrm>
            <a:off x="5702091" y="3953523"/>
            <a:ext cx="742789" cy="1984239"/>
            <a:chOff x="7472196" y="3717353"/>
            <a:chExt cx="742789" cy="1984239"/>
          </a:xfrm>
        </p:grpSpPr>
        <p:cxnSp>
          <p:nvCxnSpPr>
            <p:cNvPr id="104" name="Connector 42"/>
            <p:cNvCxnSpPr/>
            <p:nvPr/>
          </p:nvCxnSpPr>
          <p:spPr>
            <a:xfrm flipV="1">
              <a:off x="7843590" y="3717353"/>
              <a:ext cx="0" cy="1284763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8" name="AutoShape 46"/>
            <p:cNvSpPr/>
            <p:nvPr/>
          </p:nvSpPr>
          <p:spPr>
            <a:xfrm>
              <a:off x="7472196" y="4958803"/>
              <a:ext cx="742789" cy="742789"/>
            </a:xfrm>
            <a:prstGeom prst="ellipse">
              <a:avLst/>
            </a:prstGeom>
            <a:solidFill>
              <a:schemeClr val="accent2">
                <a:alpha val="100000"/>
              </a:schemeClr>
            </a:solidFill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13" name="Freeform 51"/>
            <p:cNvSpPr/>
            <p:nvPr/>
          </p:nvSpPr>
          <p:spPr>
            <a:xfrm>
              <a:off x="7569100" y="5124036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10886" y="167269"/>
                  </a:moveTo>
                  <a:cubicBezTo>
                    <a:pt x="310886" y="167269"/>
                    <a:pt x="267148" y="122672"/>
                    <a:pt x="206873" y="122672"/>
                  </a:cubicBezTo>
                  <a:cubicBezTo>
                    <a:pt x="147980" y="122672"/>
                    <a:pt x="89764" y="167269"/>
                    <a:pt x="89764" y="167269"/>
                  </a:cubicBezTo>
                  <a:lnTo>
                    <a:pt x="57064" y="153619"/>
                  </a:lnTo>
                  <a:lnTo>
                    <a:pt x="57064" y="193662"/>
                  </a:lnTo>
                  <a:cubicBezTo>
                    <a:pt x="62217" y="195415"/>
                    <a:pt x="65989" y="200158"/>
                    <a:pt x="65989" y="205902"/>
                  </a:cubicBezTo>
                  <a:cubicBezTo>
                    <a:pt x="65989" y="211703"/>
                    <a:pt x="62141" y="216456"/>
                    <a:pt x="56912" y="218170"/>
                  </a:cubicBezTo>
                  <a:lnTo>
                    <a:pt x="66580" y="245135"/>
                  </a:lnTo>
                  <a:lnTo>
                    <a:pt x="38043" y="245135"/>
                  </a:lnTo>
                  <a:lnTo>
                    <a:pt x="47796" y="217942"/>
                  </a:lnTo>
                  <a:cubicBezTo>
                    <a:pt x="43110" y="215951"/>
                    <a:pt x="39834" y="211322"/>
                    <a:pt x="39834" y="205902"/>
                  </a:cubicBezTo>
                  <a:cubicBezTo>
                    <a:pt x="39834" y="200597"/>
                    <a:pt x="43015" y="196082"/>
                    <a:pt x="47558" y="194024"/>
                  </a:cubicBezTo>
                  <a:lnTo>
                    <a:pt x="47558" y="149647"/>
                  </a:lnTo>
                  <a:lnTo>
                    <a:pt x="0" y="129816"/>
                  </a:lnTo>
                  <a:lnTo>
                    <a:pt x="209255" y="35890"/>
                  </a:lnTo>
                  <a:lnTo>
                    <a:pt x="401241" y="130997"/>
                  </a:lnTo>
                  <a:lnTo>
                    <a:pt x="310886" y="167269"/>
                  </a:lnTo>
                  <a:close/>
                  <a:moveTo>
                    <a:pt x="204492" y="145266"/>
                  </a:moveTo>
                  <a:cubicBezTo>
                    <a:pt x="265128" y="145266"/>
                    <a:pt x="294846" y="177365"/>
                    <a:pt x="294846" y="177365"/>
                  </a:cubicBezTo>
                  <a:lnTo>
                    <a:pt x="294846" y="243945"/>
                  </a:lnTo>
                  <a:cubicBezTo>
                    <a:pt x="294846" y="243945"/>
                    <a:pt x="263938" y="268910"/>
                    <a:pt x="199739" y="268910"/>
                  </a:cubicBezTo>
                  <a:cubicBezTo>
                    <a:pt x="135541" y="268910"/>
                    <a:pt x="114138" y="243945"/>
                    <a:pt x="114138" y="243945"/>
                  </a:cubicBezTo>
                  <a:lnTo>
                    <a:pt x="114138" y="177365"/>
                  </a:lnTo>
                  <a:cubicBezTo>
                    <a:pt x="114138" y="177365"/>
                    <a:pt x="143856" y="145266"/>
                    <a:pt x="204492" y="145266"/>
                  </a:cubicBezTo>
                  <a:close/>
                  <a:moveTo>
                    <a:pt x="203302" y="254641"/>
                  </a:moveTo>
                  <a:cubicBezTo>
                    <a:pt x="245326" y="254641"/>
                    <a:pt x="279397" y="246116"/>
                    <a:pt x="279397" y="235620"/>
                  </a:cubicBezTo>
                  <a:cubicBezTo>
                    <a:pt x="279397" y="225123"/>
                    <a:pt x="245326" y="216599"/>
                    <a:pt x="203302" y="216599"/>
                  </a:cubicBezTo>
                  <a:cubicBezTo>
                    <a:pt x="161277" y="216599"/>
                    <a:pt x="127216" y="225123"/>
                    <a:pt x="127216" y="235620"/>
                  </a:cubicBezTo>
                  <a:cubicBezTo>
                    <a:pt x="127216" y="246116"/>
                    <a:pt x="161277" y="254641"/>
                    <a:pt x="203302" y="254641"/>
                  </a:cubicBezTo>
                  <a:close/>
                </a:path>
              </a:pathLst>
            </a:custGeom>
            <a:solidFill>
              <a:schemeClr val="lt1">
                <a:alpha val="100000"/>
              </a:schemeClr>
            </a:solidFill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434072" y="1514144"/>
            <a:ext cx="5354958" cy="822323"/>
            <a:chOff x="0" y="-84"/>
            <a:chExt cx="2984" cy="518"/>
          </a:xfrm>
        </p:grpSpPr>
        <p:sp>
          <p:nvSpPr>
            <p:cNvPr id="6" name="AutoShape 6"/>
            <p:cNvSpPr/>
            <p:nvPr/>
          </p:nvSpPr>
          <p:spPr>
            <a:xfrm>
              <a:off x="200" y="0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tx2"/>
                </a:buClr>
                <a:buSzPct val="115000"/>
                <a:buFont typeface="Wingdings" panose="05000000000000000000" pitchFamily="2" charset="2"/>
                <a:buNone/>
              </a:pPr>
              <a:r>
                <a:rPr lang="zh-CN" altLang="en-US" sz="3200" dirty="0"/>
                <a:t>考试：闭卷笔试</a:t>
              </a:r>
              <a:endParaRPr lang="zh-CN" altLang="en-US" sz="3200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-84"/>
              <a:ext cx="240" cy="518"/>
              <a:chOff x="0" y="-967"/>
              <a:chExt cx="1615" cy="3551"/>
            </a:xfrm>
          </p:grpSpPr>
          <p:sp>
            <p:nvSpPr>
              <p:cNvPr id="8" name="Oval 8"/>
              <p:cNvSpPr/>
              <p:nvPr/>
            </p:nvSpPr>
            <p:spPr>
              <a:xfrm>
                <a:off x="0" y="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9" name="Oval 9"/>
              <p:cNvSpPr/>
              <p:nvPr/>
            </p:nvSpPr>
            <p:spPr>
              <a:xfrm>
                <a:off x="92" y="9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179" y="-967"/>
                <a:ext cx="1007" cy="3549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11" name="Oval 11"/>
              <p:cNvSpPr/>
              <p:nvPr/>
            </p:nvSpPr>
            <p:spPr>
              <a:xfrm>
                <a:off x="176" y="-965"/>
                <a:ext cx="1007" cy="35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 wrap="none"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259" y="-967"/>
                <a:ext cx="1096" cy="355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13" name="Oval 13"/>
              <p:cNvSpPr/>
              <p:nvPr/>
            </p:nvSpPr>
            <p:spPr>
              <a:xfrm>
                <a:off x="259" y="-967"/>
                <a:ext cx="1096" cy="3551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439056" y="2774936"/>
            <a:ext cx="5402438" cy="822328"/>
            <a:chOff x="0" y="-73"/>
            <a:chExt cx="2976" cy="518"/>
          </a:xfrm>
        </p:grpSpPr>
        <p:sp>
          <p:nvSpPr>
            <p:cNvPr id="15" name="AutoShape 15"/>
            <p:cNvSpPr/>
            <p:nvPr/>
          </p:nvSpPr>
          <p:spPr>
            <a:xfrm>
              <a:off x="192" y="5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tx2"/>
                </a:buClr>
                <a:buSzPct val="115000"/>
                <a:buFont typeface="Wingdings" panose="05000000000000000000" pitchFamily="2" charset="2"/>
                <a:buNone/>
              </a:pPr>
              <a:r>
                <a:rPr lang="zh-CN" altLang="en-US" sz="3200" dirty="0"/>
                <a:t>考试成绩：</a:t>
              </a:r>
              <a:r>
                <a:rPr lang="en-US" altLang="zh-CN" sz="3200" dirty="0"/>
                <a:t>40%</a:t>
              </a:r>
              <a:endParaRPr lang="en-US" altLang="zh-CN" sz="3200" dirty="0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-73"/>
              <a:ext cx="240" cy="518"/>
              <a:chOff x="0" y="-967"/>
              <a:chExt cx="1615" cy="3551"/>
            </a:xfrm>
          </p:grpSpPr>
          <p:sp>
            <p:nvSpPr>
              <p:cNvPr id="17" name="Oval 17"/>
              <p:cNvSpPr/>
              <p:nvPr/>
            </p:nvSpPr>
            <p:spPr>
              <a:xfrm>
                <a:off x="0" y="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18" name="Oval 18"/>
              <p:cNvSpPr/>
              <p:nvPr/>
            </p:nvSpPr>
            <p:spPr>
              <a:xfrm>
                <a:off x="92" y="9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19" name="Oval 19"/>
              <p:cNvSpPr>
                <a:spLocks noChangeArrowheads="1"/>
              </p:cNvSpPr>
              <p:nvPr/>
            </p:nvSpPr>
            <p:spPr bwMode="auto">
              <a:xfrm>
                <a:off x="179" y="-967"/>
                <a:ext cx="1045" cy="3549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20" name="Oval 20"/>
              <p:cNvSpPr/>
              <p:nvPr/>
            </p:nvSpPr>
            <p:spPr>
              <a:xfrm>
                <a:off x="176" y="-965"/>
                <a:ext cx="1045" cy="354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 wrap="none"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262" y="-967"/>
                <a:ext cx="1092" cy="355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22" name="Oval 22"/>
              <p:cNvSpPr/>
              <p:nvPr/>
            </p:nvSpPr>
            <p:spPr>
              <a:xfrm>
                <a:off x="259" y="-967"/>
                <a:ext cx="1096" cy="3551"/>
              </a:xfrm>
              <a:prstGeom prst="ellipse">
                <a:avLst/>
              </a:prstGeom>
              <a:gradFill rotWithShape="1">
                <a:gsLst>
                  <a:gs pos="0">
                    <a:srgbClr val="48BE67"/>
                  </a:gs>
                  <a:gs pos="100000">
                    <a:srgbClr val="235C32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63875" y="4045255"/>
            <a:ext cx="5377619" cy="822323"/>
            <a:chOff x="0" y="-92"/>
            <a:chExt cx="2976" cy="518"/>
          </a:xfrm>
        </p:grpSpPr>
        <p:sp>
          <p:nvSpPr>
            <p:cNvPr id="25" name="AutoShape 24"/>
            <p:cNvSpPr/>
            <p:nvPr/>
          </p:nvSpPr>
          <p:spPr>
            <a:xfrm>
              <a:off x="192" y="0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tx2"/>
                </a:buClr>
                <a:buSzPct val="115000"/>
                <a:buFont typeface="Wingdings" panose="05000000000000000000" pitchFamily="2" charset="2"/>
                <a:buNone/>
              </a:pPr>
              <a:endParaRPr lang="zh-CN" altLang="en-US" sz="32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0" y="-92"/>
              <a:ext cx="240" cy="518"/>
              <a:chOff x="0" y="-967"/>
              <a:chExt cx="1615" cy="355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0" y="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92" y="9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174" y="-967"/>
                <a:ext cx="1020" cy="3549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76" y="-965"/>
                <a:ext cx="1020" cy="3549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0F5368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262" y="-967"/>
                <a:ext cx="1090" cy="3551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rtl="0">
                  <a:defRPr/>
                </a:pPr>
                <a:endParaRPr lang="zh-CN" altLang="en-US" sz="32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59" y="-967"/>
                <a:ext cx="1096" cy="3551"/>
              </a:xfrm>
              <a:prstGeom prst="ellipse">
                <a:avLst/>
              </a:prstGeom>
              <a:gradFill rotWithShape="1">
                <a:gsLst>
                  <a:gs pos="0">
                    <a:srgbClr val="21B3E1"/>
                  </a:gs>
                  <a:gs pos="100000">
                    <a:srgbClr val="10576D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 anchor="ctr">
                <a:spAutoFit/>
              </a:bodyPr>
              <a:lstStyle/>
              <a:p>
                <a:pPr lvl="0" eaLnBrk="1" hangingPunct="1"/>
                <a:endParaRPr lang="zh-CN" altLang="en-US" sz="3200" dirty="0"/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93859" y="4150325"/>
            <a:ext cx="4299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平时成绩：</a:t>
            </a:r>
            <a:r>
              <a:rPr lang="en-US" altLang="zh-CN" sz="3200" dirty="0"/>
              <a:t>60%</a:t>
            </a:r>
            <a:endParaRPr lang="en-US" altLang="zh-CN" sz="3200" dirty="0"/>
          </a:p>
        </p:txBody>
      </p:sp>
      <p:grpSp>
        <p:nvGrpSpPr>
          <p:cNvPr id="56" name="Group 11"/>
          <p:cNvGrpSpPr/>
          <p:nvPr/>
        </p:nvGrpSpPr>
        <p:grpSpPr>
          <a:xfrm>
            <a:off x="80210" y="0"/>
            <a:ext cx="9063790" cy="864789"/>
            <a:chOff x="454963" y="93878"/>
            <a:chExt cx="9063790" cy="864789"/>
          </a:xfrm>
        </p:grpSpPr>
        <p:sp>
          <p:nvSpPr>
            <p:cNvPr id="57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TextBox 32"/>
            <p:cNvSpPr txBox="1"/>
            <p:nvPr/>
          </p:nvSpPr>
          <p:spPr>
            <a:xfrm>
              <a:off x="1094842" y="93878"/>
              <a:ext cx="8423911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考查形式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3" y="1095126"/>
            <a:ext cx="3682750" cy="49185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79400" y="2254312"/>
            <a:ext cx="3402767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课前签到</a:t>
            </a:r>
            <a:endParaRPr lang="en-US" altLang="zh-CN" sz="28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随堂练习</a:t>
            </a:r>
            <a:endParaRPr lang="en-US" altLang="zh-CN" sz="28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课后作业</a:t>
            </a:r>
            <a:endParaRPr lang="en-US" altLang="zh-CN" sz="28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/>
              <a:t>……</a:t>
            </a:r>
            <a:endParaRPr lang="zh-CN" altLang="en-US" sz="2800" dirty="0"/>
          </a:p>
        </p:txBody>
      </p:sp>
      <p:grpSp>
        <p:nvGrpSpPr>
          <p:cNvPr id="10" name="Group 11"/>
          <p:cNvGrpSpPr/>
          <p:nvPr/>
        </p:nvGrpSpPr>
        <p:grpSpPr>
          <a:xfrm>
            <a:off x="80210" y="0"/>
            <a:ext cx="9105534" cy="864789"/>
            <a:chOff x="454963" y="93878"/>
            <a:chExt cx="9105534" cy="864789"/>
          </a:xfrm>
        </p:grpSpPr>
        <p:sp>
          <p:nvSpPr>
            <p:cNvPr id="11" name="AutoShape 12"/>
            <p:cNvSpPr/>
            <p:nvPr/>
          </p:nvSpPr>
          <p:spPr>
            <a:xfrm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AutoShape 13"/>
            <p:cNvSpPr/>
            <p:nvPr/>
          </p:nvSpPr>
          <p:spPr>
            <a:xfrm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AutoShape 14"/>
            <p:cNvSpPr/>
            <p:nvPr/>
          </p:nvSpPr>
          <p:spPr>
            <a:xfrm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AutoShape 15"/>
            <p:cNvSpPr/>
            <p:nvPr/>
          </p:nvSpPr>
          <p:spPr>
            <a:xfrm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AutoShape 16"/>
            <p:cNvSpPr/>
            <p:nvPr/>
          </p:nvSpPr>
          <p:spPr>
            <a:xfrm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AutoShape 17"/>
            <p:cNvSpPr/>
            <p:nvPr/>
          </p:nvSpPr>
          <p:spPr>
            <a:xfrm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AutoShape 18"/>
            <p:cNvSpPr/>
            <p:nvPr/>
          </p:nvSpPr>
          <p:spPr>
            <a:xfrm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AutoShape 19"/>
            <p:cNvSpPr/>
            <p:nvPr/>
          </p:nvSpPr>
          <p:spPr>
            <a:xfrm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AutoShape 20"/>
            <p:cNvSpPr/>
            <p:nvPr/>
          </p:nvSpPr>
          <p:spPr>
            <a:xfrm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AutoShape 21"/>
            <p:cNvSpPr/>
            <p:nvPr/>
          </p:nvSpPr>
          <p:spPr>
            <a:xfrm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AutoShape 22"/>
            <p:cNvSpPr/>
            <p:nvPr/>
          </p:nvSpPr>
          <p:spPr>
            <a:xfrm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AutoShape 23"/>
            <p:cNvSpPr/>
            <p:nvPr/>
          </p:nvSpPr>
          <p:spPr>
            <a:xfrm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AutoShape 24"/>
            <p:cNvSpPr/>
            <p:nvPr/>
          </p:nvSpPr>
          <p:spPr>
            <a:xfrm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AutoShape 25"/>
            <p:cNvSpPr/>
            <p:nvPr/>
          </p:nvSpPr>
          <p:spPr>
            <a:xfrm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AutoShape 26"/>
            <p:cNvSpPr/>
            <p:nvPr/>
          </p:nvSpPr>
          <p:spPr>
            <a:xfrm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AutoShape 27"/>
            <p:cNvSpPr/>
            <p:nvPr/>
          </p:nvSpPr>
          <p:spPr>
            <a:xfrm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AutoShape 28"/>
            <p:cNvSpPr/>
            <p:nvPr/>
          </p:nvSpPr>
          <p:spPr>
            <a:xfrm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AutoShape 29"/>
            <p:cNvSpPr/>
            <p:nvPr/>
          </p:nvSpPr>
          <p:spPr>
            <a:xfrm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AutoShape 30"/>
            <p:cNvSpPr/>
            <p:nvPr/>
          </p:nvSpPr>
          <p:spPr>
            <a:xfrm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AutoShape 31"/>
            <p:cNvSpPr/>
            <p:nvPr/>
          </p:nvSpPr>
          <p:spPr>
            <a:xfrm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32"/>
            <p:cNvSpPr txBox="1"/>
            <p:nvPr/>
          </p:nvSpPr>
          <p:spPr>
            <a:xfrm>
              <a:off x="1136586" y="93878"/>
              <a:ext cx="8423911" cy="864789"/>
            </a:xfrm>
            <a:prstGeom prst="rect">
              <a:avLst/>
            </a:prstGeom>
          </p:spPr>
          <p:txBody>
            <a:bodyPr vert="horz" wrap="square" lIns="123825" tIns="123825" rIns="57150" bIns="123825" rtlCol="0" anchor="t" anchorCtr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3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线上学习平台</a:t>
              </a:r>
              <a:endPara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5732" y="1556186"/>
            <a:ext cx="4019728" cy="36338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6" name="椭圆 9"/>
          <p:cNvSpPr/>
          <p:nvPr/>
        </p:nvSpPr>
        <p:spPr>
          <a:xfrm>
            <a:off x="4640729" y="3364706"/>
            <a:ext cx="133346" cy="133347"/>
          </a:xfrm>
          <a:prstGeom prst="ellipse">
            <a:avLst/>
          </a:prstGeom>
          <a:solidFill>
            <a:srgbClr val="0E0E0E"/>
          </a:solidFill>
          <a:ln w="12700">
            <a:miter lim="400000"/>
          </a:ln>
        </p:spPr>
        <p:txBody>
          <a:bodyPr lIns="34289" rIns="34289" anchor="ctr"/>
          <a:lstStyle/>
          <a:p>
            <a:pPr algn="ctr" defTabSz="685800" hangingPunct="0">
              <a:defRPr>
                <a:solidFill>
                  <a:srgbClr val="FFFFFF"/>
                </a:solidFill>
              </a:defRPr>
            </a:pPr>
            <a:endParaRPr sz="1350" ker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57" name="文本框 10"/>
          <p:cNvSpPr txBox="1"/>
          <p:nvPr/>
        </p:nvSpPr>
        <p:spPr>
          <a:xfrm>
            <a:off x="5097439" y="3044164"/>
            <a:ext cx="2737735" cy="715581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>
            <a:lvl1pPr>
              <a:defRPr sz="54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pPr defTabSz="685800" hangingPunct="0"/>
            <a:r>
              <a:rPr sz="4050" kern="0" spc="75">
                <a:solidFill>
                  <a:srgbClr val="000000"/>
                </a:solidFill>
              </a:rPr>
              <a:t>绪论</a:t>
            </a:r>
            <a:endParaRPr sz="4050" kern="0" spc="75">
              <a:solidFill>
                <a:srgbClr val="000000"/>
              </a:solidFill>
            </a:endParaRPr>
          </a:p>
        </p:txBody>
      </p:sp>
      <p:sp>
        <p:nvSpPr>
          <p:cNvPr id="358" name="直接连接符 13"/>
          <p:cNvSpPr/>
          <p:nvPr/>
        </p:nvSpPr>
        <p:spPr>
          <a:xfrm flipV="1">
            <a:off x="0" y="3431378"/>
            <a:ext cx="4640730" cy="3219"/>
          </a:xfrm>
          <a:prstGeom prst="line">
            <a:avLst/>
          </a:prstGeom>
          <a:ln w="25400">
            <a:solidFill>
              <a:srgbClr val="0E0E0E"/>
            </a:solidFill>
            <a:miter/>
          </a:ln>
        </p:spPr>
        <p:txBody>
          <a:bodyPr lIns="34289" rIns="34289"/>
          <a:lstStyle/>
          <a:p>
            <a:pPr defTabSz="685800" hangingPunct="0"/>
            <a:endParaRPr sz="1350" kern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59" name="任意多边形 14"/>
          <p:cNvSpPr/>
          <p:nvPr/>
        </p:nvSpPr>
        <p:spPr>
          <a:xfrm>
            <a:off x="2455852" y="3457578"/>
            <a:ext cx="1958986" cy="221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4" h="21600" extrusionOk="0">
                <a:moveTo>
                  <a:pt x="502" y="10219"/>
                </a:moveTo>
                <a:cubicBezTo>
                  <a:pt x="6369" y="4413"/>
                  <a:pt x="12554" y="232"/>
                  <a:pt x="20984" y="0"/>
                </a:cubicBezTo>
                <a:lnTo>
                  <a:pt x="18421" y="19510"/>
                </a:lnTo>
                <a:lnTo>
                  <a:pt x="400" y="21600"/>
                </a:lnTo>
                <a:cubicBezTo>
                  <a:pt x="498" y="17574"/>
                  <a:pt x="-616" y="14013"/>
                  <a:pt x="502" y="1021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4289" rIns="34289" anchor="ctr"/>
          <a:lstStyle/>
          <a:p>
            <a:pPr algn="ctr" defTabSz="685800" hangingPunct="0">
              <a:defRPr>
                <a:solidFill>
                  <a:srgbClr val="FFFFFF"/>
                </a:solidFill>
              </a:defRPr>
            </a:pPr>
            <a:endParaRPr sz="1350" kern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372" name="组合 28"/>
          <p:cNvGrpSpPr/>
          <p:nvPr/>
        </p:nvGrpSpPr>
        <p:grpSpPr>
          <a:xfrm>
            <a:off x="1543090" y="2884760"/>
            <a:ext cx="2903600" cy="1024659"/>
            <a:chOff x="0" y="0"/>
            <a:chExt cx="3871465" cy="1366211"/>
          </a:xfrm>
        </p:grpSpPr>
        <p:sp>
          <p:nvSpPr>
            <p:cNvPr id="360" name="椭圆 16"/>
            <p:cNvSpPr/>
            <p:nvPr/>
          </p:nvSpPr>
          <p:spPr>
            <a:xfrm>
              <a:off x="405335" y="105126"/>
              <a:ext cx="90001" cy="900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1" name="椭圆 17"/>
            <p:cNvSpPr/>
            <p:nvPr/>
          </p:nvSpPr>
          <p:spPr>
            <a:xfrm>
              <a:off x="1527691" y="468837"/>
              <a:ext cx="86729" cy="86729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2" name="椭圆 18"/>
            <p:cNvSpPr/>
            <p:nvPr/>
          </p:nvSpPr>
          <p:spPr>
            <a:xfrm>
              <a:off x="2347430" y="609395"/>
              <a:ext cx="83457" cy="83457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3" name="椭圆 19"/>
            <p:cNvSpPr/>
            <p:nvPr/>
          </p:nvSpPr>
          <p:spPr>
            <a:xfrm>
              <a:off x="1512971" y="994599"/>
              <a:ext cx="80183" cy="80183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4" name="椭圆 20"/>
            <p:cNvSpPr/>
            <p:nvPr/>
          </p:nvSpPr>
          <p:spPr>
            <a:xfrm>
              <a:off x="3538117" y="628102"/>
              <a:ext cx="76911" cy="7691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5" name="椭圆 21"/>
            <p:cNvSpPr/>
            <p:nvPr/>
          </p:nvSpPr>
          <p:spPr>
            <a:xfrm>
              <a:off x="3825745" y="821133"/>
              <a:ext cx="45721" cy="4572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6" name="椭圆 22"/>
            <p:cNvSpPr/>
            <p:nvPr/>
          </p:nvSpPr>
          <p:spPr>
            <a:xfrm>
              <a:off x="2144001" y="905557"/>
              <a:ext cx="70365" cy="70365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7" name="椭圆 23"/>
            <p:cNvSpPr/>
            <p:nvPr/>
          </p:nvSpPr>
          <p:spPr>
            <a:xfrm>
              <a:off x="385657" y="1299119"/>
              <a:ext cx="67093" cy="67093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8" name="椭圆 24"/>
            <p:cNvSpPr/>
            <p:nvPr/>
          </p:nvSpPr>
          <p:spPr>
            <a:xfrm>
              <a:off x="0" y="-1"/>
              <a:ext cx="63819" cy="63819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9" name="椭圆 25"/>
            <p:cNvSpPr/>
            <p:nvPr/>
          </p:nvSpPr>
          <p:spPr>
            <a:xfrm>
              <a:off x="1032284" y="1000982"/>
              <a:ext cx="60547" cy="60547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0" name="椭圆 26"/>
            <p:cNvSpPr/>
            <p:nvPr/>
          </p:nvSpPr>
          <p:spPr>
            <a:xfrm>
              <a:off x="722187" y="438943"/>
              <a:ext cx="57275" cy="57275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1" name="椭圆 27"/>
            <p:cNvSpPr/>
            <p:nvPr/>
          </p:nvSpPr>
          <p:spPr>
            <a:xfrm>
              <a:off x="2914279" y="930295"/>
              <a:ext cx="54001" cy="540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grpSp>
        <p:nvGrpSpPr>
          <p:cNvPr id="385" name="组合 43"/>
          <p:cNvGrpSpPr/>
          <p:nvPr/>
        </p:nvGrpSpPr>
        <p:grpSpPr>
          <a:xfrm>
            <a:off x="1996913" y="3086995"/>
            <a:ext cx="2040528" cy="653512"/>
            <a:chOff x="0" y="0"/>
            <a:chExt cx="2720703" cy="871347"/>
          </a:xfrm>
        </p:grpSpPr>
        <p:sp>
          <p:nvSpPr>
            <p:cNvPr id="373" name="椭圆 44"/>
            <p:cNvSpPr/>
            <p:nvPr/>
          </p:nvSpPr>
          <p:spPr>
            <a:xfrm>
              <a:off x="421741" y="70954"/>
              <a:ext cx="43201" cy="43201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4" name="椭圆 45"/>
            <p:cNvSpPr/>
            <p:nvPr/>
          </p:nvSpPr>
          <p:spPr>
            <a:xfrm>
              <a:off x="1360945" y="250570"/>
              <a:ext cx="43201" cy="43201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5" name="椭圆 46"/>
            <p:cNvSpPr/>
            <p:nvPr/>
          </p:nvSpPr>
          <p:spPr>
            <a:xfrm>
              <a:off x="2160152" y="292061"/>
              <a:ext cx="43201" cy="43201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6" name="椭圆 47"/>
            <p:cNvSpPr/>
            <p:nvPr/>
          </p:nvSpPr>
          <p:spPr>
            <a:xfrm>
              <a:off x="1248573" y="673080"/>
              <a:ext cx="43201" cy="43201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7" name="椭圆 48"/>
            <p:cNvSpPr/>
            <p:nvPr/>
          </p:nvSpPr>
          <p:spPr>
            <a:xfrm>
              <a:off x="2557855" y="343828"/>
              <a:ext cx="43201" cy="43201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8" name="椭圆 49"/>
            <p:cNvSpPr/>
            <p:nvPr/>
          </p:nvSpPr>
          <p:spPr>
            <a:xfrm>
              <a:off x="2677503" y="546022"/>
              <a:ext cx="43201" cy="43201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9" name="椭圆 50"/>
            <p:cNvSpPr/>
            <p:nvPr/>
          </p:nvSpPr>
          <p:spPr>
            <a:xfrm>
              <a:off x="1981237" y="567693"/>
              <a:ext cx="43201" cy="43201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0" name="椭圆 51"/>
            <p:cNvSpPr/>
            <p:nvPr/>
          </p:nvSpPr>
          <p:spPr>
            <a:xfrm>
              <a:off x="232024" y="828147"/>
              <a:ext cx="43201" cy="4320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1" name="椭圆 52"/>
            <p:cNvSpPr/>
            <p:nvPr/>
          </p:nvSpPr>
          <p:spPr>
            <a:xfrm>
              <a:off x="0" y="0"/>
              <a:ext cx="43201" cy="43201"/>
            </a:xfrm>
            <a:prstGeom prst="ellipse">
              <a:avLst/>
            </a:prstGeom>
            <a:solidFill>
              <a:srgbClr val="0E0E0E">
                <a:alpha val="3090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2" name="椭圆 53"/>
            <p:cNvSpPr/>
            <p:nvPr/>
          </p:nvSpPr>
          <p:spPr>
            <a:xfrm>
              <a:off x="752748" y="651587"/>
              <a:ext cx="43201" cy="43201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3" name="椭圆 54"/>
            <p:cNvSpPr/>
            <p:nvPr/>
          </p:nvSpPr>
          <p:spPr>
            <a:xfrm>
              <a:off x="548977" y="226305"/>
              <a:ext cx="43201" cy="43201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4" name="椭圆 55"/>
            <p:cNvSpPr/>
            <p:nvPr/>
          </p:nvSpPr>
          <p:spPr>
            <a:xfrm>
              <a:off x="2303560" y="655616"/>
              <a:ext cx="43201" cy="43201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86" name="文本框 56"/>
          <p:cNvSpPr txBox="1"/>
          <p:nvPr/>
        </p:nvSpPr>
        <p:spPr>
          <a:xfrm>
            <a:off x="980224" y="2193780"/>
            <a:ext cx="2641587" cy="1419619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/>
          <a:p>
            <a:pPr algn="ctr" defTabSz="685800" hangingPunct="0">
              <a:defRPr sz="6600" spc="100">
                <a:latin typeface="明兰"/>
                <a:ea typeface="明兰"/>
                <a:cs typeface="明兰"/>
                <a:sym typeface="明兰"/>
              </a:defRPr>
            </a:pPr>
            <a:r>
              <a:rPr sz="4950" kern="0" spc="75" dirty="0">
                <a:solidFill>
                  <a:srgbClr val="000000"/>
                </a:solidFill>
                <a:latin typeface="明兰"/>
                <a:sym typeface="明兰"/>
              </a:rPr>
              <a:t>Part </a:t>
            </a:r>
            <a:r>
              <a:rPr sz="8625" kern="0" spc="74" dirty="0">
                <a:solidFill>
                  <a:srgbClr val="000000"/>
                </a:solidFill>
                <a:latin typeface="明兰"/>
                <a:sym typeface="明兰"/>
              </a:rPr>
              <a:t>1</a:t>
            </a:r>
            <a:endParaRPr sz="8625" kern="0" spc="74" dirty="0">
              <a:solidFill>
                <a:srgbClr val="000000"/>
              </a:solidFill>
              <a:latin typeface="明兰"/>
              <a:sym typeface="明兰"/>
            </a:endParaRPr>
          </a:p>
        </p:txBody>
      </p:sp>
      <p:sp>
        <p:nvSpPr>
          <p:cNvPr id="387" name="文本框 57"/>
          <p:cNvSpPr txBox="1"/>
          <p:nvPr/>
        </p:nvSpPr>
        <p:spPr>
          <a:xfrm>
            <a:off x="4901474" y="3740508"/>
            <a:ext cx="2374979" cy="338554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>
            <a:lvl1pPr>
              <a:defRPr sz="1400" spc="3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defTabSz="685800" hangingPunct="0"/>
            <a:r>
              <a:rPr sz="1600" kern="0" spc="225" dirty="0">
                <a:solidFill>
                  <a:srgbClr val="000000"/>
                </a:solidFill>
              </a:rPr>
              <a:t>Introduction</a:t>
            </a:r>
            <a:endParaRPr sz="1600" kern="0" spc="225" dirty="0">
              <a:solidFill>
                <a:srgbClr val="000000"/>
              </a:solidFill>
            </a:endParaRPr>
          </a:p>
        </p:txBody>
      </p:sp>
      <p:grpSp>
        <p:nvGrpSpPr>
          <p:cNvPr id="401" name="组合 41"/>
          <p:cNvGrpSpPr/>
          <p:nvPr/>
        </p:nvGrpSpPr>
        <p:grpSpPr>
          <a:xfrm>
            <a:off x="246136" y="5600457"/>
            <a:ext cx="264142" cy="225354"/>
            <a:chOff x="0" y="0"/>
            <a:chExt cx="352188" cy="300471"/>
          </a:xfrm>
        </p:grpSpPr>
        <p:sp>
          <p:nvSpPr>
            <p:cNvPr id="395" name="任意多边形 42"/>
            <p:cNvSpPr/>
            <p:nvPr/>
          </p:nvSpPr>
          <p:spPr>
            <a:xfrm rot="16200000">
              <a:off x="34233" y="-11469"/>
              <a:ext cx="283823" cy="324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6" name="任意多边形 58"/>
            <p:cNvSpPr/>
            <p:nvPr/>
          </p:nvSpPr>
          <p:spPr>
            <a:xfrm rot="16200000">
              <a:off x="-19645" y="25047"/>
              <a:ext cx="252681" cy="210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7" name="任意多边形 59"/>
            <p:cNvSpPr/>
            <p:nvPr/>
          </p:nvSpPr>
          <p:spPr>
            <a:xfrm rot="16200000">
              <a:off x="29317" y="120008"/>
              <a:ext cx="151146" cy="209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8" name="任意多边形 60"/>
            <p:cNvSpPr/>
            <p:nvPr/>
          </p:nvSpPr>
          <p:spPr>
            <a:xfrm rot="16200000">
              <a:off x="155791" y="184503"/>
              <a:ext cx="44312" cy="18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9" name="任意多边形 61"/>
            <p:cNvSpPr/>
            <p:nvPr/>
          </p:nvSpPr>
          <p:spPr>
            <a:xfrm rot="16200000">
              <a:off x="135710" y="71546"/>
              <a:ext cx="288025" cy="144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 dirty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0" name="任意多边形 62"/>
            <p:cNvSpPr/>
            <p:nvPr/>
          </p:nvSpPr>
          <p:spPr>
            <a:xfrm rot="16200000">
              <a:off x="121604" y="-49266"/>
              <a:ext cx="91457" cy="19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grpSp>
        <p:nvGrpSpPr>
          <p:cNvPr id="408" name="组合 63"/>
          <p:cNvGrpSpPr/>
          <p:nvPr/>
        </p:nvGrpSpPr>
        <p:grpSpPr>
          <a:xfrm>
            <a:off x="5275" y="5119194"/>
            <a:ext cx="358868" cy="420636"/>
            <a:chOff x="0" y="0"/>
            <a:chExt cx="478488" cy="560847"/>
          </a:xfrm>
        </p:grpSpPr>
        <p:sp>
          <p:nvSpPr>
            <p:cNvPr id="402" name="任意多边形 64"/>
            <p:cNvSpPr/>
            <p:nvPr/>
          </p:nvSpPr>
          <p:spPr>
            <a:xfrm>
              <a:off x="12493" y="22232"/>
              <a:ext cx="451977" cy="51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3" name="任意多边形 65"/>
            <p:cNvSpPr/>
            <p:nvPr/>
          </p:nvSpPr>
          <p:spPr>
            <a:xfrm>
              <a:off x="69409" y="1908"/>
              <a:ext cx="402384" cy="336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4" name="任意多边形 66"/>
            <p:cNvSpPr/>
            <p:nvPr/>
          </p:nvSpPr>
          <p:spPr>
            <a:xfrm>
              <a:off x="-1" y="0"/>
              <a:ext cx="240694" cy="33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5" name="任意多边形 67"/>
            <p:cNvSpPr/>
            <p:nvPr/>
          </p:nvSpPr>
          <p:spPr>
            <a:xfrm>
              <a:off x="0" y="133981"/>
              <a:ext cx="70564" cy="298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6" name="任意多边形 68"/>
            <p:cNvSpPr/>
            <p:nvPr/>
          </p:nvSpPr>
          <p:spPr>
            <a:xfrm>
              <a:off x="19821" y="330050"/>
              <a:ext cx="458668" cy="230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07" name="任意多边形 69"/>
            <p:cNvSpPr/>
            <p:nvPr/>
          </p:nvSpPr>
          <p:spPr>
            <a:xfrm>
              <a:off x="331238" y="113587"/>
              <a:ext cx="145642" cy="30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" name="文本框 3"/>
          <p:cNvSpPr txBox="1"/>
          <p:nvPr/>
        </p:nvSpPr>
        <p:spPr>
          <a:xfrm>
            <a:off x="5939674" y="6266080"/>
            <a:ext cx="3033806" cy="36933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>
              <a:defRPr sz="3200" spc="100">
                <a:latin typeface="明兰"/>
                <a:ea typeface="明兰"/>
                <a:cs typeface="明兰"/>
                <a:sym typeface="明兰"/>
              </a:defRPr>
            </a:lvl1pPr>
          </a:lstStyle>
          <a:p>
            <a:r>
              <a:rPr lang="zh-CN" altLang="en-US" sz="1800" dirty="0"/>
              <a:t>人工智能导论：模型与算法</a:t>
            </a:r>
            <a:endParaRPr lang="zh-CN" altLang="en-US" sz="1800" dirty="0"/>
          </a:p>
        </p:txBody>
      </p:sp>
      <p:grpSp>
        <p:nvGrpSpPr>
          <p:cNvPr id="4" name="组合 19"/>
          <p:cNvGrpSpPr/>
          <p:nvPr/>
        </p:nvGrpSpPr>
        <p:grpSpPr>
          <a:xfrm>
            <a:off x="5573929" y="6327199"/>
            <a:ext cx="333309" cy="284365"/>
            <a:chOff x="0" y="0"/>
            <a:chExt cx="444410" cy="379151"/>
          </a:xfrm>
        </p:grpSpPr>
        <p:sp>
          <p:nvSpPr>
            <p:cNvPr id="5" name="任意多边形 20"/>
            <p:cNvSpPr/>
            <p:nvPr/>
          </p:nvSpPr>
          <p:spPr>
            <a:xfrm rot="16200000">
              <a:off x="43197" y="-14472"/>
              <a:ext cx="358143" cy="40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" y="16380"/>
                  </a:moveTo>
                  <a:lnTo>
                    <a:pt x="0" y="4860"/>
                  </a:lnTo>
                  <a:lnTo>
                    <a:pt x="10491" y="0"/>
                  </a:lnTo>
                  <a:lnTo>
                    <a:pt x="21600" y="4770"/>
                  </a:lnTo>
                  <a:lnTo>
                    <a:pt x="21497" y="16200"/>
                  </a:lnTo>
                  <a:lnTo>
                    <a:pt x="10800" y="21600"/>
                  </a:lnTo>
                  <a:lnTo>
                    <a:pt x="617" y="16380"/>
                  </a:lnTo>
                  <a:close/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" name="任意多边形 21"/>
            <p:cNvSpPr/>
            <p:nvPr/>
          </p:nvSpPr>
          <p:spPr>
            <a:xfrm rot="16200000">
              <a:off x="-24788" y="31606"/>
              <a:ext cx="318846" cy="266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4" y="0"/>
                  </a:moveTo>
                  <a:lnTo>
                    <a:pt x="0" y="21274"/>
                  </a:lnTo>
                  <a:lnTo>
                    <a:pt x="14074" y="21600"/>
                  </a:lnTo>
                  <a:lnTo>
                    <a:pt x="21600" y="7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7474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" name="任意多边形 22"/>
            <p:cNvSpPr/>
            <p:nvPr/>
          </p:nvSpPr>
          <p:spPr>
            <a:xfrm rot="16200000">
              <a:off x="36994" y="151433"/>
              <a:ext cx="190724" cy="264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68"/>
                  </a:moveTo>
                  <a:lnTo>
                    <a:pt x="6246" y="21600"/>
                  </a:lnTo>
                  <a:lnTo>
                    <a:pt x="21600" y="0"/>
                  </a:lnTo>
                  <a:lnTo>
                    <a:pt x="0" y="8768"/>
                  </a:lnTo>
                  <a:close/>
                </a:path>
              </a:pathLst>
            </a:custGeom>
            <a:solidFill>
              <a:srgbClr val="93939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" name="任意多边形 23"/>
            <p:cNvSpPr/>
            <p:nvPr/>
          </p:nvSpPr>
          <p:spPr>
            <a:xfrm rot="16200000">
              <a:off x="196586" y="232816"/>
              <a:ext cx="55915" cy="23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805" y="21600"/>
                  </a:lnTo>
                  <a:lnTo>
                    <a:pt x="21600" y="14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" name="任意多边形 24"/>
            <p:cNvSpPr/>
            <p:nvPr/>
          </p:nvSpPr>
          <p:spPr>
            <a:xfrm rot="16200000">
              <a:off x="171247" y="90281"/>
              <a:ext cx="363446" cy="18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87"/>
                  </a:moveTo>
                  <a:lnTo>
                    <a:pt x="9954" y="21600"/>
                  </a:lnTo>
                  <a:lnTo>
                    <a:pt x="21600" y="8341"/>
                  </a:lnTo>
                  <a:lnTo>
                    <a:pt x="14787" y="499"/>
                  </a:lnTo>
                  <a:lnTo>
                    <a:pt x="2428" y="0"/>
                  </a:lnTo>
                  <a:lnTo>
                    <a:pt x="0" y="9287"/>
                  </a:lnTo>
                  <a:close/>
                </a:path>
              </a:pathLst>
            </a:custGeom>
            <a:solidFill>
              <a:srgbClr val="34343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" name="任意多边形 25"/>
            <p:cNvSpPr/>
            <p:nvPr/>
          </p:nvSpPr>
          <p:spPr>
            <a:xfrm rot="16200000">
              <a:off x="153448" y="-62167"/>
              <a:ext cx="115405" cy="24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40" y="0"/>
                  </a:moveTo>
                  <a:lnTo>
                    <a:pt x="21600" y="21600"/>
                  </a:lnTo>
                  <a:lnTo>
                    <a:pt x="0" y="15733"/>
                  </a:lnTo>
                  <a:lnTo>
                    <a:pt x="2074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685800" hangingPunct="0">
                <a:defRPr>
                  <a:solidFill>
                    <a:srgbClr val="FFFFFF"/>
                  </a:solidFill>
                </a:defRPr>
              </a:pPr>
              <a:endParaRPr sz="1350" kern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37" y="294786"/>
            <a:ext cx="645805" cy="63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 advAuto="0"/>
      <p:bldP spid="386" grpId="0" animBg="1" advAuto="0"/>
      <p:bldP spid="387" grpId="0" animBg="1" advAuto="0"/>
      <p:bldP spid="3" grpId="0" animBg="1" advAuto="0"/>
      <p:bldP spid="4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5114" y="99622"/>
            <a:ext cx="9128886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sym typeface="Times New Roman" panose="02020603050405020304" pitchFamily="18" charset="0"/>
              </a:rPr>
              <a:t>绪论</a:t>
            </a:r>
            <a:endParaRPr lang="zh-CN" altLang="en-US" sz="3600" b="1" dirty="0">
              <a:solidFill>
                <a:srgbClr val="C00000"/>
              </a:solidFill>
              <a:latin typeface="+mn-lt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474381" y="3209386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0" lang="zh-CN" altLang="en-US" sz="28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sym typeface="Calibri" panose="020F0502020204030204" pitchFamily="34" charset="0"/>
              </a:rPr>
              <a:t>三、智能计算方法</a:t>
            </a:r>
            <a:endParaRPr kumimoji="0" lang="zh-CN" altLang="en-US" sz="2800" b="1" dirty="0">
              <a:solidFill>
                <a:srgbClr val="C00000"/>
              </a:solidFill>
              <a:latin typeface="+mn-lt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" name="矩形 7"/>
          <p:cNvSpPr>
            <a:spLocks noChangeArrowheads="1"/>
          </p:cNvSpPr>
          <p:nvPr/>
        </p:nvSpPr>
        <p:spPr bwMode="auto">
          <a:xfrm>
            <a:off x="474381" y="1211886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zh-CN" altLang="en-US" sz="28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</a:rPr>
              <a:t>一、人工智能起源</a:t>
            </a:r>
            <a:endParaRPr kumimoji="0" lang="zh-CN" altLang="en-US" sz="2800" b="1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4967" y="5361697"/>
            <a:ext cx="7629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吴飞，</a:t>
            </a:r>
            <a:r>
              <a:rPr lang="en-US" altLang="zh-CN" dirty="0"/>
              <a:t>《</a:t>
            </a:r>
            <a:r>
              <a:rPr lang="zh-CN" altLang="en-US" dirty="0"/>
              <a:t>人工智能导论：模型与算法</a:t>
            </a:r>
            <a:r>
              <a:rPr lang="en-US" altLang="zh-CN" dirty="0"/>
              <a:t>》</a:t>
            </a:r>
            <a:r>
              <a:rPr lang="zh-CN" altLang="en-US" dirty="0"/>
              <a:t>，高等教育出版社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MOOC</a:t>
            </a:r>
            <a:r>
              <a:rPr lang="zh-CN" altLang="en-US" dirty="0"/>
              <a:t>：</a:t>
            </a:r>
            <a:r>
              <a:rPr lang="en-US" altLang="zh-CN" dirty="0">
                <a:hlinkClick r:id="rId1"/>
              </a:rPr>
              <a:t>https://www.icourse163.org/course/ZJU-1003377027</a:t>
            </a:r>
            <a:endParaRPr lang="zh-CN" altLang="en-US" dirty="0"/>
          </a:p>
        </p:txBody>
      </p:sp>
      <p:sp>
        <p:nvSpPr>
          <p:cNvPr id="3" name="矩形 7"/>
          <p:cNvSpPr>
            <a:spLocks noChangeArrowheads="1"/>
          </p:cNvSpPr>
          <p:nvPr/>
        </p:nvSpPr>
        <p:spPr bwMode="auto">
          <a:xfrm>
            <a:off x="474381" y="2210636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zh-CN" altLang="en-US" sz="28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</a:rPr>
              <a:t>二、可计算载体：形式化与机械化</a:t>
            </a:r>
            <a:endParaRPr kumimoji="0" lang="zh-CN" altLang="en-US" sz="2800" b="1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474381" y="4116489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0" lang="zh-CN" altLang="en-US" sz="28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</a:rPr>
              <a:t>四、内容简介</a:t>
            </a:r>
            <a:endParaRPr kumimoji="0" lang="zh-CN" altLang="en-US" sz="2800" b="1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白底灰边-Office2010风格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黑体+Time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白底灰边-Office2010风格</Template>
  <TotalTime>0</TotalTime>
  <Words>3723</Words>
  <Application>WPS 演示</Application>
  <PresentationFormat>全屏显示(4:3)</PresentationFormat>
  <Paragraphs>413</Paragraphs>
  <Slides>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Wingdings</vt:lpstr>
      <vt:lpstr>明兰</vt:lpstr>
      <vt:lpstr>AMGDT</vt:lpstr>
      <vt:lpstr>等线</vt:lpstr>
      <vt:lpstr>等线 Light</vt:lpstr>
      <vt:lpstr>华文新魏</vt:lpstr>
      <vt:lpstr>微软雅黑</vt:lpstr>
      <vt:lpstr>微软雅黑 Light</vt:lpstr>
      <vt:lpstr>Verdana</vt:lpstr>
      <vt:lpstr>Times New Roman</vt:lpstr>
      <vt:lpstr>Calibri</vt:lpstr>
      <vt:lpstr>黑体</vt:lpstr>
      <vt:lpstr>Arial Unicode MS</vt:lpstr>
      <vt:lpstr>Wingdings</vt:lpstr>
      <vt:lpstr>Times New Roman</vt:lpstr>
      <vt:lpstr>Cambria Math</vt:lpstr>
      <vt:lpstr>白底灰边-Office2010风格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古代哲人对智能的思考</vt:lpstr>
      <vt:lpstr>荀子的智能观：《荀子. 正名》</vt:lpstr>
      <vt:lpstr>PowerPoint 演示文稿</vt:lpstr>
      <vt:lpstr>对智能的测试：图灵测试（视频演示）</vt:lpstr>
      <vt:lpstr>人工智能的诞生</vt:lpstr>
      <vt:lpstr>人工智能基本研究内容</vt:lpstr>
      <vt:lpstr>人工智能基本研究内容</vt:lpstr>
      <vt:lpstr>人工智能基本研究内容</vt:lpstr>
      <vt:lpstr>人工智能基本研究内容</vt:lpstr>
      <vt:lpstr>《人工智能导论：模型与算法》：第一章   绪论</vt:lpstr>
      <vt:lpstr>《人工智能导论：模型与算法》：第一章   绪论</vt:lpstr>
      <vt:lpstr>《人工智能导论：模型与算法》：第二章  逻辑与推理</vt:lpstr>
      <vt:lpstr>《人工智能导论：模型与算法》：第三章  搜索求解</vt:lpstr>
      <vt:lpstr>《人工智能导论：模型与算法》：第四章  机器学习：监督学习</vt:lpstr>
      <vt:lpstr>《人工智能导论：模型与算法》基本内容：第五章  统计机器学习：无监督学习 </vt:lpstr>
      <vt:lpstr>《人工智能导论：模型与算法》基本内容：第六章  深度学习 </vt:lpstr>
      <vt:lpstr>《人工智能导论：模型与算法》基本内容：第七章  强化学习 </vt:lpstr>
      <vt:lpstr>《人工智能导论：模型与算法》基本内容：第八章 人工智能博弈 </vt:lpstr>
      <vt:lpstr>《人工智能导论：模型与算法》基本内容：第九章 未来发展和趋势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wuxf</dc:creator>
  <cp:lastModifiedBy>梁桐</cp:lastModifiedBy>
  <cp:revision>1437</cp:revision>
  <dcterms:created xsi:type="dcterms:W3CDTF">2018-01-15T02:11:00Z</dcterms:created>
  <dcterms:modified xsi:type="dcterms:W3CDTF">2025-06-17T05:18:09Z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2BC0B249F09D4726B9EBBD45A6163595_12</vt:lpwstr>
  </property>
</Properties>
</file>